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xls" ContentType="application/vnd.ms-excel"/>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9"/>
  </p:notesMasterIdLst>
  <p:sldIdLst>
    <p:sldId id="258" r:id="rId5"/>
    <p:sldId id="284" r:id="rId6"/>
    <p:sldId id="277" r:id="rId7"/>
    <p:sldId id="285" r:id="rId8"/>
    <p:sldId id="279" r:id="rId9"/>
    <p:sldId id="282" r:id="rId10"/>
    <p:sldId id="260" r:id="rId11"/>
    <p:sldId id="283" r:id="rId12"/>
    <p:sldId id="280" r:id="rId13"/>
    <p:sldId id="281" r:id="rId14"/>
    <p:sldId id="291" r:id="rId15"/>
    <p:sldId id="343" r:id="rId16"/>
    <p:sldId id="346" r:id="rId17"/>
    <p:sldId id="345" r:id="rId18"/>
    <p:sldId id="344" r:id="rId19"/>
    <p:sldId id="347" r:id="rId20"/>
    <p:sldId id="264" r:id="rId21"/>
    <p:sldId id="286" r:id="rId22"/>
    <p:sldId id="342" r:id="rId23"/>
    <p:sldId id="294" r:id="rId24"/>
    <p:sldId id="288" r:id="rId25"/>
    <p:sldId id="296" r:id="rId26"/>
    <p:sldId id="297" r:id="rId27"/>
    <p:sldId id="298" r:id="rId28"/>
    <p:sldId id="299" r:id="rId29"/>
    <p:sldId id="300" r:id="rId30"/>
    <p:sldId id="325" r:id="rId31"/>
    <p:sldId id="354" r:id="rId32"/>
    <p:sldId id="349" r:id="rId33"/>
    <p:sldId id="350" r:id="rId34"/>
    <p:sldId id="353" r:id="rId35"/>
    <p:sldId id="351" r:id="rId36"/>
    <p:sldId id="326" r:id="rId37"/>
    <p:sldId id="327" r:id="rId38"/>
    <p:sldId id="272" r:id="rId39"/>
    <p:sldId id="273" r:id="rId40"/>
    <p:sldId id="328" r:id="rId41"/>
    <p:sldId id="275" r:id="rId42"/>
    <p:sldId id="276" r:id="rId43"/>
    <p:sldId id="329" r:id="rId44"/>
    <p:sldId id="278" r:id="rId45"/>
    <p:sldId id="330" r:id="rId46"/>
    <p:sldId id="331" r:id="rId47"/>
    <p:sldId id="332" r:id="rId48"/>
    <p:sldId id="333" r:id="rId49"/>
    <p:sldId id="334" r:id="rId50"/>
    <p:sldId id="335" r:id="rId51"/>
    <p:sldId id="336" r:id="rId52"/>
    <p:sldId id="337" r:id="rId53"/>
    <p:sldId id="338" r:id="rId54"/>
    <p:sldId id="339" r:id="rId55"/>
    <p:sldId id="34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259" r:id="rId71"/>
    <p:sldId id="341" r:id="rId72"/>
    <p:sldId id="261" r:id="rId73"/>
    <p:sldId id="348" r:id="rId74"/>
    <p:sldId id="265" r:id="rId75"/>
    <p:sldId id="355" r:id="rId76"/>
    <p:sldId id="356" r:id="rId77"/>
    <p:sldId id="274" r:id="rId7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2075"/>
    <a:srgbClr val="D03E36"/>
    <a:srgbClr val="22A29C"/>
    <a:srgbClr val="39B6E0"/>
    <a:srgbClr val="AE1E85"/>
    <a:srgbClr val="C330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9A30B9-1027-0E4B-BEA3-401602967326}" type="datetimeFigureOut">
              <a:rPr lang="pt-BR" smtClean="0"/>
              <a:t>19/02/2022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5EA15D-D5B3-B14E-A5C5-84DFBADD3837}" type="slidenum">
              <a:rPr lang="pt-BR" smtClean="0"/>
              <a:t>‹nº›</a:t>
            </a:fld>
            <a:endParaRPr lang="pt-BR"/>
          </a:p>
        </p:txBody>
      </p:sp>
    </p:spTree>
    <p:extLst>
      <p:ext uri="{BB962C8B-B14F-4D97-AF65-F5344CB8AC3E}">
        <p14:creationId xmlns:p14="http://schemas.microsoft.com/office/powerpoint/2010/main" val="114677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O desenvolvimento de software (dadas</a:t>
            </a:r>
            <a:r>
              <a:rPr lang="pt-BR" baseline="0"/>
              <a:t> as características destes sistemas) é um processo complexo sendo</a:t>
            </a:r>
            <a:r>
              <a:rPr lang="pt-BR"/>
              <a:t> necessário aplicar metodologias que possibilitem tratar e manipular coerentemente as características inerentes aos softwares em geral, como por exemplo, a intangibilidade e o alto grau de abstração. </a:t>
            </a:r>
          </a:p>
          <a:p>
            <a:endParaRPr lang="pt-BR"/>
          </a:p>
          <a:p>
            <a:r>
              <a:rPr lang="pt-BR"/>
              <a:t>A complexidade de softwares de tempo-real demonstra-se crescente quando de sua especificação e análise. Os sistemas de tempo-real possuem requisitos específicos, e dada a grande importância deste tipo de sistema, devem ser claramente expressados. </a:t>
            </a:r>
            <a:r>
              <a:rPr lang="pt-BR" sz="1200" b="0" i="0" u="none" strike="noStrike" kern="1200" baseline="0">
                <a:solidFill>
                  <a:schemeClr val="tx1"/>
                </a:solidFill>
                <a:latin typeface="+mn-lt"/>
                <a:ea typeface="+mn-ea"/>
                <a:cs typeface="+mn-cs"/>
              </a:rPr>
              <a:t>Para tanto, serão estudadas técnicas e linguagens/ferramentas de modelagem que permitam modelar corretamente as propriedades intrínsecas a este tipo de aplicação como, por</a:t>
            </a:r>
          </a:p>
          <a:p>
            <a:r>
              <a:rPr lang="pt-BR" sz="1200" b="0" i="0" u="none" strike="noStrike" kern="1200" baseline="0">
                <a:solidFill>
                  <a:schemeClr val="tx1"/>
                </a:solidFill>
                <a:latin typeface="+mn-lt"/>
                <a:ea typeface="+mn-ea"/>
                <a:cs typeface="+mn-cs"/>
              </a:rPr>
              <a:t>exemplo, requisitos de tempo, paralelismo, segurança entre outros</a:t>
            </a:r>
            <a:endParaRPr lang="pt-BR"/>
          </a:p>
          <a:p>
            <a:endParaRPr lang="pt-BR"/>
          </a:p>
          <a:p>
            <a:endParaRPr lang="pt-BR"/>
          </a:p>
          <a:p>
            <a:r>
              <a:rPr lang="pt-BR" sz="1200" b="0" i="0" u="none" strike="noStrike" kern="1200" baseline="0">
                <a:solidFill>
                  <a:schemeClr val="tx1"/>
                </a:solidFill>
                <a:latin typeface="+mn-lt"/>
                <a:ea typeface="+mn-ea"/>
                <a:cs typeface="+mn-cs"/>
              </a:rPr>
              <a:t>Este trabalho objetiva propor melhorias no processo de desenvolvimento de software de tempo-real, mais especificamente, na modelagem dos requisitos deste tipo de sistema.</a:t>
            </a:r>
            <a:endParaRPr lang="pt-BR"/>
          </a:p>
          <a:p>
            <a:endParaRPr lang="pt-BR"/>
          </a:p>
          <a:p>
            <a:r>
              <a:rPr lang="pt-BR"/>
              <a:t>Por esta razão, e para minimizar as dificuldades para a modelagem de requisitos de sistemas de tempo-real, propõem-se, neste trabalho, utilizar o profile SysML, que estende a UML, em conjunto com estereótipos do profile MARTE para representar requisitos não-funcionais de sistemas de tempo-real.</a:t>
            </a:r>
          </a:p>
          <a:p>
            <a:endParaRPr lang="pt-BR"/>
          </a:p>
        </p:txBody>
      </p:sp>
      <p:sp>
        <p:nvSpPr>
          <p:cNvPr id="4" name="Espaço Reservado para Número de Slide 3"/>
          <p:cNvSpPr>
            <a:spLocks noGrp="1"/>
          </p:cNvSpPr>
          <p:nvPr>
            <p:ph type="sldNum" sz="quarter" idx="10"/>
          </p:nvPr>
        </p:nvSpPr>
        <p:spPr/>
        <p:txBody>
          <a:bodyPr/>
          <a:lstStyle/>
          <a:p>
            <a:fld id="{173B0229-3AB6-44D6-B9F4-B271012B7C45}" type="slidenum">
              <a:rPr lang="pt-BR" smtClean="0"/>
              <a:pPr/>
              <a:t>24</a:t>
            </a:fld>
            <a:endParaRPr lang="pt-BR"/>
          </a:p>
        </p:txBody>
      </p:sp>
    </p:spTree>
    <p:extLst>
      <p:ext uri="{BB962C8B-B14F-4D97-AF65-F5344CB8AC3E}">
        <p14:creationId xmlns:p14="http://schemas.microsoft.com/office/powerpoint/2010/main" val="653987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AAD098-AB3D-4BCA-8137-ED76EE7219E4}" type="slidenum">
              <a:rPr lang="pt-BR"/>
              <a:pPr/>
              <a:t>34</a:t>
            </a:fld>
            <a:endParaRPr lang="pt-BR"/>
          </a:p>
        </p:txBody>
      </p:sp>
      <p:sp>
        <p:nvSpPr>
          <p:cNvPr id="410626"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96183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Espaço Reservado para Imagem de Slide 1"/>
          <p:cNvSpPr>
            <a:spLocks noGrp="1" noRot="1" noChangeAspect="1" noTextEdit="1"/>
          </p:cNvSpPr>
          <p:nvPr>
            <p:ph type="sldImg"/>
          </p:nvPr>
        </p:nvSpPr>
        <p:spPr>
          <a:ln/>
        </p:spPr>
      </p:sp>
      <p:sp>
        <p:nvSpPr>
          <p:cNvPr id="4301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012"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28DF7022-B6F0-4AE4-8CFB-9E3C659DEE80}" type="slidenum">
              <a:rPr lang="pt-BR">
                <a:latin typeface="Arial" panose="020B0604020202020204" pitchFamily="34" charset="0"/>
              </a:rPr>
              <a:pPr eaLnBrk="1" hangingPunct="1"/>
              <a:t>35</a:t>
            </a:fld>
            <a:endParaRPr lang="pt-BR">
              <a:latin typeface="Arial" panose="020B0604020202020204" pitchFamily="34" charset="0"/>
            </a:endParaRPr>
          </a:p>
        </p:txBody>
      </p:sp>
    </p:spTree>
    <p:extLst>
      <p:ext uri="{BB962C8B-B14F-4D97-AF65-F5344CB8AC3E}">
        <p14:creationId xmlns:p14="http://schemas.microsoft.com/office/powerpoint/2010/main" val="2486550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69B82616-151F-4D01-B039-6E8DA1853921}" type="slidenum">
              <a:rPr lang="pt-BR">
                <a:latin typeface="Arial" panose="020B0604020202020204" pitchFamily="34" charset="0"/>
              </a:rPr>
              <a:pPr eaLnBrk="1" hangingPunct="1"/>
              <a:t>36</a:t>
            </a:fld>
            <a:endParaRPr lang="pt-BR">
              <a:latin typeface="Arial" panose="020B0604020202020204" pitchFamily="34"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914400" y="4324350"/>
            <a:ext cx="5029200" cy="4094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72732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a:defRPr/>
            </a:pPr>
            <a:fld id="{8AF7EC34-C41A-4BB4-92B6-B9AE9FC10F97}" type="slidenum">
              <a:rPr lang="pt-BR" smtClean="0"/>
              <a:pPr>
                <a:defRPr/>
              </a:pPr>
              <a:t>37</a:t>
            </a:fld>
            <a:endParaRPr lang="pt-BR"/>
          </a:p>
        </p:txBody>
      </p:sp>
    </p:spTree>
    <p:extLst>
      <p:ext uri="{BB962C8B-B14F-4D97-AF65-F5344CB8AC3E}">
        <p14:creationId xmlns:p14="http://schemas.microsoft.com/office/powerpoint/2010/main" val="992920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ço Reservado para Imagem de Slide 1"/>
          <p:cNvSpPr>
            <a:spLocks noGrp="1" noRot="1" noChangeAspect="1" noTextEdit="1"/>
          </p:cNvSpPr>
          <p:nvPr>
            <p:ph type="sldImg"/>
          </p:nvPr>
        </p:nvSpPr>
        <p:spPr>
          <a:ln/>
        </p:spPr>
      </p:sp>
      <p:sp>
        <p:nvSpPr>
          <p:cNvPr id="45059"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5060"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3420E409-56B6-4994-95B2-7B26FD4DF0F3}" type="slidenum">
              <a:rPr lang="pt-BR">
                <a:latin typeface="Arial" panose="020B0604020202020204" pitchFamily="34" charset="0"/>
              </a:rPr>
              <a:pPr eaLnBrk="1" hangingPunct="1"/>
              <a:t>38</a:t>
            </a:fld>
            <a:endParaRPr lang="pt-BR">
              <a:latin typeface="Arial" panose="020B0604020202020204" pitchFamily="34" charset="0"/>
            </a:endParaRPr>
          </a:p>
        </p:txBody>
      </p:sp>
    </p:spTree>
    <p:extLst>
      <p:ext uri="{BB962C8B-B14F-4D97-AF65-F5344CB8AC3E}">
        <p14:creationId xmlns:p14="http://schemas.microsoft.com/office/powerpoint/2010/main" val="794693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a:ln/>
        </p:spPr>
      </p:sp>
      <p:sp>
        <p:nvSpPr>
          <p:cNvPr id="4608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608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7958E5A6-F6E3-48DB-B059-C66968312998}" type="slidenum">
              <a:rPr lang="pt-BR">
                <a:latin typeface="Arial" panose="020B0604020202020204" pitchFamily="34" charset="0"/>
              </a:rPr>
              <a:pPr eaLnBrk="1" hangingPunct="1"/>
              <a:t>39</a:t>
            </a:fld>
            <a:endParaRPr lang="pt-BR">
              <a:latin typeface="Arial" panose="020B0604020202020204" pitchFamily="34" charset="0"/>
            </a:endParaRPr>
          </a:p>
        </p:txBody>
      </p:sp>
    </p:spTree>
    <p:extLst>
      <p:ext uri="{BB962C8B-B14F-4D97-AF65-F5344CB8AC3E}">
        <p14:creationId xmlns:p14="http://schemas.microsoft.com/office/powerpoint/2010/main" val="2428443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Espaço Reservado para Imagem de Slide 1"/>
          <p:cNvSpPr>
            <a:spLocks noGrp="1" noRot="1" noChangeAspect="1" noTextEdit="1"/>
          </p:cNvSpPr>
          <p:nvPr>
            <p:ph type="sldImg"/>
          </p:nvPr>
        </p:nvSpPr>
        <p:spPr>
          <a:ln/>
        </p:spPr>
      </p:sp>
      <p:sp>
        <p:nvSpPr>
          <p:cNvPr id="4710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7108"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4CE78877-3697-4B24-8720-1A5007C16092}" type="slidenum">
              <a:rPr lang="pt-BR">
                <a:latin typeface="Arial" panose="020B0604020202020204" pitchFamily="34" charset="0"/>
              </a:rPr>
              <a:pPr eaLnBrk="1" hangingPunct="1"/>
              <a:t>40</a:t>
            </a:fld>
            <a:endParaRPr lang="pt-BR">
              <a:latin typeface="Arial" panose="020B0604020202020204" pitchFamily="34" charset="0"/>
            </a:endParaRPr>
          </a:p>
        </p:txBody>
      </p:sp>
    </p:spTree>
    <p:extLst>
      <p:ext uri="{BB962C8B-B14F-4D97-AF65-F5344CB8AC3E}">
        <p14:creationId xmlns:p14="http://schemas.microsoft.com/office/powerpoint/2010/main" val="3656815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F74ED9AF-2FBE-41FC-ABF0-3EDC26B2F4A9}" type="slidenum">
              <a:rPr lang="pt-BR">
                <a:latin typeface="Arial" panose="020B0604020202020204" pitchFamily="34" charset="0"/>
              </a:rPr>
              <a:pPr eaLnBrk="1" hangingPunct="1"/>
              <a:t>41</a:t>
            </a:fld>
            <a:endParaRPr lang="pt-BR">
              <a:latin typeface="Arial" panose="020B0604020202020204" pitchFamily="34" charset="0"/>
            </a:endParaRPr>
          </a:p>
        </p:txBody>
      </p:sp>
      <p:sp>
        <p:nvSpPr>
          <p:cNvPr id="48131" name="Rectangle 2"/>
          <p:cNvSpPr>
            <a:spLocks noGrp="1" noRot="1" noChangeAspect="1" noChangeArrowheads="1" noTextEdit="1"/>
          </p:cNvSpPr>
          <p:nvPr>
            <p:ph type="sldImg"/>
          </p:nvPr>
        </p:nvSpPr>
        <p:spPr>
          <a:xfrm>
            <a:off x="400050" y="684213"/>
            <a:ext cx="6057900" cy="3408362"/>
          </a:xfrm>
          <a:ln w="12700" cap="flat">
            <a:solidFill>
              <a:schemeClr val="tx1"/>
            </a:solidFill>
          </a:ln>
        </p:spPr>
      </p:sp>
      <p:sp>
        <p:nvSpPr>
          <p:cNvPr id="48132" name="Rectangle 3"/>
          <p:cNvSpPr>
            <a:spLocks noGrp="1" noChangeArrowheads="1"/>
          </p:cNvSpPr>
          <p:nvPr>
            <p:ph type="body" idx="1"/>
          </p:nvPr>
        </p:nvSpPr>
        <p:spPr>
          <a:xfrm>
            <a:off x="912813" y="4322763"/>
            <a:ext cx="5032375" cy="4095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31" tIns="46466" rIns="92931" bIns="46466"/>
          <a:lstStyle/>
          <a:p>
            <a:pPr eaLnBrk="1" hangingPunct="1"/>
            <a:endParaRPr lang="en-US"/>
          </a:p>
        </p:txBody>
      </p:sp>
    </p:spTree>
    <p:extLst>
      <p:ext uri="{BB962C8B-B14F-4D97-AF65-F5344CB8AC3E}">
        <p14:creationId xmlns:p14="http://schemas.microsoft.com/office/powerpoint/2010/main" val="1585562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E1B4F809-60C2-409D-B75F-8ABDB963C3C1}" type="slidenum">
              <a:rPr lang="pt-BR">
                <a:latin typeface="Arial" panose="020B0604020202020204" pitchFamily="34" charset="0"/>
              </a:rPr>
              <a:pPr eaLnBrk="1" hangingPunct="1"/>
              <a:t>42</a:t>
            </a:fld>
            <a:endParaRPr lang="pt-BR">
              <a:latin typeface="Arial" panose="020B0604020202020204" pitchFamily="34" charset="0"/>
            </a:endParaRPr>
          </a:p>
        </p:txBody>
      </p:sp>
      <p:sp>
        <p:nvSpPr>
          <p:cNvPr id="49155" name="Rectangle 2"/>
          <p:cNvSpPr>
            <a:spLocks noGrp="1" noRot="1" noChangeAspect="1" noChangeArrowheads="1" noTextEdit="1"/>
          </p:cNvSpPr>
          <p:nvPr>
            <p:ph type="sldImg"/>
          </p:nvPr>
        </p:nvSpPr>
        <p:spPr>
          <a:xfrm>
            <a:off x="400050" y="684213"/>
            <a:ext cx="6057900" cy="3408362"/>
          </a:xfrm>
          <a:ln w="12700" cap="flat">
            <a:solidFill>
              <a:schemeClr val="tx1"/>
            </a:solidFill>
          </a:ln>
        </p:spPr>
      </p:sp>
      <p:sp>
        <p:nvSpPr>
          <p:cNvPr id="49156" name="Rectangle 3"/>
          <p:cNvSpPr>
            <a:spLocks noGrp="1" noChangeArrowheads="1"/>
          </p:cNvSpPr>
          <p:nvPr>
            <p:ph type="body" idx="1"/>
          </p:nvPr>
        </p:nvSpPr>
        <p:spPr>
          <a:xfrm>
            <a:off x="912813" y="4322763"/>
            <a:ext cx="5032375" cy="4095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31" tIns="46466" rIns="92931" bIns="46466"/>
          <a:lstStyle/>
          <a:p>
            <a:pPr eaLnBrk="1" hangingPunct="1"/>
            <a:endParaRPr lang="en-US"/>
          </a:p>
        </p:txBody>
      </p:sp>
    </p:spTree>
    <p:extLst>
      <p:ext uri="{BB962C8B-B14F-4D97-AF65-F5344CB8AC3E}">
        <p14:creationId xmlns:p14="http://schemas.microsoft.com/office/powerpoint/2010/main" val="2110709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8D293655-2758-481A-8111-4127C7331AE6}" type="slidenum">
              <a:rPr lang="pt-BR">
                <a:latin typeface="Arial" panose="020B0604020202020204" pitchFamily="34" charset="0"/>
              </a:rPr>
              <a:pPr eaLnBrk="1" hangingPunct="1"/>
              <a:t>43</a:t>
            </a:fld>
            <a:endParaRPr lang="pt-BR">
              <a:latin typeface="Arial" panose="020B0604020202020204" pitchFamily="34" charset="0"/>
            </a:endParaRPr>
          </a:p>
        </p:txBody>
      </p:sp>
      <p:sp>
        <p:nvSpPr>
          <p:cNvPr id="50179" name="Rectangle 2"/>
          <p:cNvSpPr>
            <a:spLocks noGrp="1" noRot="1" noChangeAspect="1" noChangeArrowheads="1" noTextEdit="1"/>
          </p:cNvSpPr>
          <p:nvPr>
            <p:ph type="sldImg"/>
          </p:nvPr>
        </p:nvSpPr>
        <p:spPr>
          <a:xfrm>
            <a:off x="400050" y="684213"/>
            <a:ext cx="6057900" cy="3408362"/>
          </a:xfrm>
          <a:ln w="12700" cap="flat">
            <a:solidFill>
              <a:schemeClr val="tx1"/>
            </a:solidFill>
          </a:ln>
        </p:spPr>
      </p:sp>
      <p:sp>
        <p:nvSpPr>
          <p:cNvPr id="50180" name="Rectangle 3"/>
          <p:cNvSpPr>
            <a:spLocks noGrp="1" noChangeArrowheads="1"/>
          </p:cNvSpPr>
          <p:nvPr>
            <p:ph type="body" idx="1"/>
          </p:nvPr>
        </p:nvSpPr>
        <p:spPr>
          <a:xfrm>
            <a:off x="912813" y="4322763"/>
            <a:ext cx="5032375" cy="4095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31" tIns="46466" rIns="92931" bIns="46466"/>
          <a:lstStyle/>
          <a:p>
            <a:pPr eaLnBrk="1" hangingPunct="1"/>
            <a:endParaRPr lang="en-US"/>
          </a:p>
        </p:txBody>
      </p:sp>
    </p:spTree>
    <p:extLst>
      <p:ext uri="{BB962C8B-B14F-4D97-AF65-F5344CB8AC3E}">
        <p14:creationId xmlns:p14="http://schemas.microsoft.com/office/powerpoint/2010/main" val="1560437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Espaço Reservado para Imagem de Slide 1"/>
          <p:cNvSpPr>
            <a:spLocks noGrp="1" noRot="1" noChangeAspect="1" noTextEdit="1"/>
          </p:cNvSpPr>
          <p:nvPr>
            <p:ph type="sldImg"/>
          </p:nvPr>
        </p:nvSpPr>
        <p:spPr>
          <a:ln/>
        </p:spPr>
      </p:sp>
      <p:sp>
        <p:nvSpPr>
          <p:cNvPr id="3891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16"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0F991B68-06ED-4EFD-B87F-A31CF45E7642}" type="slidenum">
              <a:rPr lang="pt-BR">
                <a:latin typeface="Arial" panose="020B0604020202020204" pitchFamily="34" charset="0"/>
              </a:rPr>
              <a:pPr eaLnBrk="1" hangingPunct="1"/>
              <a:t>25</a:t>
            </a:fld>
            <a:endParaRPr lang="pt-BR">
              <a:latin typeface="Arial" panose="020B0604020202020204" pitchFamily="34" charset="0"/>
            </a:endParaRPr>
          </a:p>
        </p:txBody>
      </p:sp>
    </p:spTree>
    <p:extLst>
      <p:ext uri="{BB962C8B-B14F-4D97-AF65-F5344CB8AC3E}">
        <p14:creationId xmlns:p14="http://schemas.microsoft.com/office/powerpoint/2010/main" val="2169561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E39EB53B-5264-4E3D-8DBB-1D5C18DC4ADE}" type="slidenum">
              <a:rPr lang="pt-BR">
                <a:latin typeface="Arial" panose="020B0604020202020204" pitchFamily="34" charset="0"/>
              </a:rPr>
              <a:pPr eaLnBrk="1" hangingPunct="1"/>
              <a:t>44</a:t>
            </a:fld>
            <a:endParaRPr lang="pt-BR">
              <a:latin typeface="Arial" panose="020B0604020202020204" pitchFamily="34" charset="0"/>
            </a:endParaRPr>
          </a:p>
        </p:txBody>
      </p:sp>
      <p:sp>
        <p:nvSpPr>
          <p:cNvPr id="52227" name="Rectangle 2"/>
          <p:cNvSpPr>
            <a:spLocks noGrp="1" noRot="1" noChangeAspect="1" noChangeArrowheads="1" noTextEdit="1"/>
          </p:cNvSpPr>
          <p:nvPr>
            <p:ph type="sldImg"/>
          </p:nvPr>
        </p:nvSpPr>
        <p:spPr>
          <a:xfrm>
            <a:off x="395288" y="681038"/>
            <a:ext cx="6069012" cy="3414712"/>
          </a:xfrm>
          <a:ln/>
        </p:spPr>
      </p:sp>
      <p:sp>
        <p:nvSpPr>
          <p:cNvPr id="52228" name="Rectangle 3"/>
          <p:cNvSpPr>
            <a:spLocks noGrp="1" noChangeArrowheads="1"/>
          </p:cNvSpPr>
          <p:nvPr>
            <p:ph type="body" idx="1"/>
          </p:nvPr>
        </p:nvSpPr>
        <p:spPr>
          <a:xfrm>
            <a:off x="912813" y="4322763"/>
            <a:ext cx="5032375" cy="4097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178704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93113254-10BD-49CD-AF45-8016862A39DA}" type="slidenum">
              <a:rPr lang="pt-BR">
                <a:latin typeface="Arial" panose="020B0604020202020204" pitchFamily="34" charset="0"/>
              </a:rPr>
              <a:pPr eaLnBrk="1" hangingPunct="1"/>
              <a:t>45</a:t>
            </a:fld>
            <a:endParaRPr lang="pt-BR">
              <a:latin typeface="Arial" panose="020B0604020202020204" pitchFamily="34" charset="0"/>
            </a:endParaRPr>
          </a:p>
        </p:txBody>
      </p:sp>
      <p:sp>
        <p:nvSpPr>
          <p:cNvPr id="53251" name="Rectangle 2"/>
          <p:cNvSpPr>
            <a:spLocks noGrp="1" noRot="1" noChangeAspect="1" noChangeArrowheads="1" noTextEdit="1"/>
          </p:cNvSpPr>
          <p:nvPr>
            <p:ph type="sldImg"/>
          </p:nvPr>
        </p:nvSpPr>
        <p:spPr>
          <a:xfrm>
            <a:off x="395288" y="681038"/>
            <a:ext cx="6069012" cy="3414712"/>
          </a:xfrm>
          <a:ln/>
        </p:spPr>
      </p:sp>
      <p:sp>
        <p:nvSpPr>
          <p:cNvPr id="53252" name="Rectangle 3"/>
          <p:cNvSpPr>
            <a:spLocks noGrp="1" noChangeArrowheads="1"/>
          </p:cNvSpPr>
          <p:nvPr>
            <p:ph type="body" idx="1"/>
          </p:nvPr>
        </p:nvSpPr>
        <p:spPr>
          <a:xfrm>
            <a:off x="912813" y="4322763"/>
            <a:ext cx="5032375" cy="4097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256829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14707C26-3180-4945-AEAD-12593EB54581}" type="slidenum">
              <a:rPr lang="pt-BR">
                <a:latin typeface="Arial" panose="020B0604020202020204" pitchFamily="34" charset="0"/>
              </a:rPr>
              <a:pPr eaLnBrk="1" hangingPunct="1"/>
              <a:t>46</a:t>
            </a:fld>
            <a:endParaRPr lang="pt-BR">
              <a:latin typeface="Arial" panose="020B0604020202020204" pitchFamily="34" charset="0"/>
            </a:endParaRPr>
          </a:p>
        </p:txBody>
      </p:sp>
      <p:sp>
        <p:nvSpPr>
          <p:cNvPr id="54275" name="Rectangle 2"/>
          <p:cNvSpPr>
            <a:spLocks noGrp="1" noRot="1" noChangeAspect="1" noChangeArrowheads="1" noTextEdit="1"/>
          </p:cNvSpPr>
          <p:nvPr>
            <p:ph type="sldImg"/>
          </p:nvPr>
        </p:nvSpPr>
        <p:spPr>
          <a:xfrm>
            <a:off x="395288" y="681038"/>
            <a:ext cx="6069012" cy="3414712"/>
          </a:xfrm>
          <a:ln/>
        </p:spPr>
      </p:sp>
      <p:sp>
        <p:nvSpPr>
          <p:cNvPr id="54276" name="Rectangle 3"/>
          <p:cNvSpPr>
            <a:spLocks noGrp="1" noChangeArrowheads="1"/>
          </p:cNvSpPr>
          <p:nvPr>
            <p:ph type="body" idx="1"/>
          </p:nvPr>
        </p:nvSpPr>
        <p:spPr>
          <a:xfrm>
            <a:off x="912813" y="4322763"/>
            <a:ext cx="5032375" cy="4097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150234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D87CAA07-1FB8-4ED8-8103-683FB204E15C}" type="slidenum">
              <a:rPr lang="pt-BR">
                <a:latin typeface="Arial" panose="020B0604020202020204" pitchFamily="34" charset="0"/>
              </a:rPr>
              <a:pPr eaLnBrk="1" hangingPunct="1"/>
              <a:t>47</a:t>
            </a:fld>
            <a:endParaRPr lang="pt-BR">
              <a:latin typeface="Arial" panose="020B0604020202020204" pitchFamily="34" charset="0"/>
            </a:endParaRPr>
          </a:p>
        </p:txBody>
      </p:sp>
      <p:sp>
        <p:nvSpPr>
          <p:cNvPr id="55299" name="Rectangle 2"/>
          <p:cNvSpPr>
            <a:spLocks noGrp="1" noRot="1" noChangeAspect="1" noChangeArrowheads="1" noTextEdit="1"/>
          </p:cNvSpPr>
          <p:nvPr>
            <p:ph type="sldImg"/>
          </p:nvPr>
        </p:nvSpPr>
        <p:spPr>
          <a:xfrm>
            <a:off x="395288" y="681038"/>
            <a:ext cx="6069012" cy="3414712"/>
          </a:xfrm>
          <a:ln/>
        </p:spPr>
      </p:sp>
      <p:sp>
        <p:nvSpPr>
          <p:cNvPr id="55300" name="Rectangle 3"/>
          <p:cNvSpPr>
            <a:spLocks noGrp="1" noChangeArrowheads="1"/>
          </p:cNvSpPr>
          <p:nvPr>
            <p:ph type="body" idx="1"/>
          </p:nvPr>
        </p:nvSpPr>
        <p:spPr>
          <a:xfrm>
            <a:off x="912813" y="4322763"/>
            <a:ext cx="5032375" cy="4097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577036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Espaço Reservado para Imagem de Slide 1"/>
          <p:cNvSpPr>
            <a:spLocks noGrp="1" noRot="1" noChangeAspect="1" noTextEdit="1"/>
          </p:cNvSpPr>
          <p:nvPr>
            <p:ph type="sldImg"/>
          </p:nvPr>
        </p:nvSpPr>
        <p:spPr>
          <a:ln/>
        </p:spPr>
      </p:sp>
      <p:sp>
        <p:nvSpPr>
          <p:cNvPr id="5837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8372"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3AC3DAE7-E711-47EB-BEC5-6D0D60670B04}" type="slidenum">
              <a:rPr lang="pt-BR">
                <a:latin typeface="Arial" panose="020B0604020202020204" pitchFamily="34" charset="0"/>
              </a:rPr>
              <a:pPr eaLnBrk="1" hangingPunct="1"/>
              <a:t>55</a:t>
            </a:fld>
            <a:endParaRPr lang="pt-BR">
              <a:latin typeface="Arial" panose="020B0604020202020204" pitchFamily="34" charset="0"/>
            </a:endParaRPr>
          </a:p>
        </p:txBody>
      </p:sp>
    </p:spTree>
    <p:extLst>
      <p:ext uri="{BB962C8B-B14F-4D97-AF65-F5344CB8AC3E}">
        <p14:creationId xmlns:p14="http://schemas.microsoft.com/office/powerpoint/2010/main" val="3377815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ço Reservado para Imagem de Slide 1"/>
          <p:cNvSpPr>
            <a:spLocks noGrp="1" noRot="1" noChangeAspect="1" noTextEdit="1"/>
          </p:cNvSpPr>
          <p:nvPr>
            <p:ph type="sldImg"/>
          </p:nvPr>
        </p:nvSpPr>
        <p:spPr>
          <a:ln/>
        </p:spPr>
      </p:sp>
      <p:sp>
        <p:nvSpPr>
          <p:cNvPr id="6656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656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221CF54C-0465-4888-AD63-37BF4173C000}" type="slidenum">
              <a:rPr lang="pt-BR">
                <a:latin typeface="Arial" panose="020B0604020202020204" pitchFamily="34" charset="0"/>
              </a:rPr>
              <a:pPr eaLnBrk="1" hangingPunct="1"/>
              <a:t>58</a:t>
            </a:fld>
            <a:endParaRPr lang="pt-BR">
              <a:latin typeface="Arial" panose="020B0604020202020204" pitchFamily="34" charset="0"/>
            </a:endParaRPr>
          </a:p>
        </p:txBody>
      </p:sp>
    </p:spTree>
    <p:extLst>
      <p:ext uri="{BB962C8B-B14F-4D97-AF65-F5344CB8AC3E}">
        <p14:creationId xmlns:p14="http://schemas.microsoft.com/office/powerpoint/2010/main" val="1791507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Espaço Reservado para Imagem de Slide 1"/>
          <p:cNvSpPr>
            <a:spLocks noGrp="1" noRot="1" noChangeAspect="1" noTextEdit="1"/>
          </p:cNvSpPr>
          <p:nvPr>
            <p:ph type="sldImg"/>
          </p:nvPr>
        </p:nvSpPr>
        <p:spPr>
          <a:ln/>
        </p:spPr>
      </p:sp>
      <p:sp>
        <p:nvSpPr>
          <p:cNvPr id="6758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7588"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C0F782E8-75B5-4C47-92C6-B847C4802998}" type="slidenum">
              <a:rPr lang="pt-BR">
                <a:latin typeface="Arial" panose="020B0604020202020204" pitchFamily="34" charset="0"/>
              </a:rPr>
              <a:pPr eaLnBrk="1" hangingPunct="1"/>
              <a:t>59</a:t>
            </a:fld>
            <a:endParaRPr lang="pt-BR">
              <a:latin typeface="Arial" panose="020B0604020202020204" pitchFamily="34" charset="0"/>
            </a:endParaRPr>
          </a:p>
        </p:txBody>
      </p:sp>
    </p:spTree>
    <p:extLst>
      <p:ext uri="{BB962C8B-B14F-4D97-AF65-F5344CB8AC3E}">
        <p14:creationId xmlns:p14="http://schemas.microsoft.com/office/powerpoint/2010/main" val="1088335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69B82616-151F-4D01-B039-6E8DA1853921}" type="slidenum">
              <a:rPr lang="pt-BR">
                <a:latin typeface="Arial" panose="020B0604020202020204" pitchFamily="34" charset="0"/>
              </a:rPr>
              <a:pPr eaLnBrk="1" hangingPunct="1"/>
              <a:t>70</a:t>
            </a:fld>
            <a:endParaRPr lang="pt-BR">
              <a:latin typeface="Arial" panose="020B0604020202020204" pitchFamily="34"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914400" y="4324350"/>
            <a:ext cx="5029200" cy="4094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252524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69B82616-151F-4D01-B039-6E8DA1853921}" type="slidenum">
              <a:rPr lang="pt-BR">
                <a:latin typeface="Arial" panose="020B0604020202020204" pitchFamily="34" charset="0"/>
              </a:rPr>
              <a:pPr eaLnBrk="1" hangingPunct="1"/>
              <a:t>72</a:t>
            </a:fld>
            <a:endParaRPr lang="pt-BR">
              <a:latin typeface="Arial" panose="020B0604020202020204" pitchFamily="34"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914400" y="4324350"/>
            <a:ext cx="5029200" cy="4094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31797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3D152617-D9B6-4FB9-8EE4-EA61BC45F685}" type="slidenum">
              <a:rPr lang="pt-BR">
                <a:latin typeface="Arial" panose="020B0604020202020204" pitchFamily="34" charset="0"/>
              </a:rPr>
              <a:pPr eaLnBrk="1" hangingPunct="1"/>
              <a:t>26</a:t>
            </a:fld>
            <a:endParaRPr lang="pt-BR">
              <a:latin typeface="Arial" panose="020B0604020202020204" pitchFamily="3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914400" y="4324350"/>
            <a:ext cx="5029200" cy="4094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078952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1B836E64-72E6-4688-A0AA-776B29AAB363}" type="slidenum">
              <a:rPr lang="pt-BR">
                <a:latin typeface="Arial" panose="020B0604020202020204" pitchFamily="34" charset="0"/>
              </a:rPr>
              <a:pPr eaLnBrk="1" hangingPunct="1"/>
              <a:t>28</a:t>
            </a:fld>
            <a:endParaRPr lang="pt-BR">
              <a:latin typeface="Arial" panose="020B0604020202020204" pitchFamily="34"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914400" y="4324350"/>
            <a:ext cx="5029200" cy="4094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436062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1B836E64-72E6-4688-A0AA-776B29AAB363}" type="slidenum">
              <a:rPr lang="pt-BR">
                <a:latin typeface="Arial" panose="020B0604020202020204" pitchFamily="34" charset="0"/>
              </a:rPr>
              <a:pPr eaLnBrk="1" hangingPunct="1"/>
              <a:t>29</a:t>
            </a:fld>
            <a:endParaRPr lang="pt-BR">
              <a:latin typeface="Arial" panose="020B0604020202020204" pitchFamily="34"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914400" y="4324350"/>
            <a:ext cx="5029200" cy="4094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51934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1B836E64-72E6-4688-A0AA-776B29AAB363}" type="slidenum">
              <a:rPr lang="pt-BR">
                <a:latin typeface="Arial" panose="020B0604020202020204" pitchFamily="34" charset="0"/>
              </a:rPr>
              <a:pPr eaLnBrk="1" hangingPunct="1"/>
              <a:t>30</a:t>
            </a:fld>
            <a:endParaRPr lang="pt-BR">
              <a:latin typeface="Arial" panose="020B0604020202020204" pitchFamily="34"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914400" y="4324350"/>
            <a:ext cx="5029200" cy="4094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83399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Espaço Reservado para Imagem de Slide 1"/>
          <p:cNvSpPr>
            <a:spLocks noGrp="1" noRot="1" noChangeAspect="1" noTextEdit="1"/>
          </p:cNvSpPr>
          <p:nvPr>
            <p:ph type="sldImg"/>
          </p:nvPr>
        </p:nvSpPr>
        <p:spPr>
          <a:ln/>
        </p:spPr>
      </p:sp>
      <p:sp>
        <p:nvSpPr>
          <p:cNvPr id="4096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96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454C4012-F19A-4529-86A2-6D2E2108E075}" type="slidenum">
              <a:rPr lang="pt-BR">
                <a:latin typeface="Arial" panose="020B0604020202020204" pitchFamily="34" charset="0"/>
              </a:rPr>
              <a:pPr eaLnBrk="1" hangingPunct="1"/>
              <a:t>31</a:t>
            </a:fld>
            <a:endParaRPr lang="pt-BR">
              <a:latin typeface="Arial" panose="020B0604020202020204" pitchFamily="34" charset="0"/>
            </a:endParaRPr>
          </a:p>
        </p:txBody>
      </p:sp>
    </p:spTree>
    <p:extLst>
      <p:ext uri="{BB962C8B-B14F-4D97-AF65-F5344CB8AC3E}">
        <p14:creationId xmlns:p14="http://schemas.microsoft.com/office/powerpoint/2010/main" val="35680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1B836E64-72E6-4688-A0AA-776B29AAB363}" type="slidenum">
              <a:rPr lang="pt-BR">
                <a:latin typeface="Arial" panose="020B0604020202020204" pitchFamily="34" charset="0"/>
              </a:rPr>
              <a:pPr eaLnBrk="1" hangingPunct="1"/>
              <a:t>32</a:t>
            </a:fld>
            <a:endParaRPr lang="pt-BR">
              <a:latin typeface="Arial" panose="020B0604020202020204" pitchFamily="34"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914400" y="4324350"/>
            <a:ext cx="5029200" cy="4094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80467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1B836E64-72E6-4688-A0AA-776B29AAB363}" type="slidenum">
              <a:rPr lang="pt-BR">
                <a:latin typeface="Arial" panose="020B0604020202020204" pitchFamily="34" charset="0"/>
              </a:rPr>
              <a:pPr eaLnBrk="1" hangingPunct="1"/>
              <a:t>33</a:t>
            </a:fld>
            <a:endParaRPr lang="pt-BR">
              <a:latin typeface="Arial" panose="020B0604020202020204" pitchFamily="34"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914400" y="4324350"/>
            <a:ext cx="5029200" cy="4094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4254541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xmlns="" id="{F2848621-4C8A-394A-B561-2DD24F4F8020}"/>
              </a:ext>
            </a:extLst>
          </p:cNvPr>
          <p:cNvPicPr>
            <a:picLocks noChangeAspect="1"/>
          </p:cNvPicPr>
          <p:nvPr userDrawn="1"/>
        </p:nvPicPr>
        <p:blipFill>
          <a:blip r:embed="rId2"/>
          <a:srcRect/>
          <a:stretch/>
        </p:blipFill>
        <p:spPr>
          <a:xfrm>
            <a:off x="1084" y="1220"/>
            <a:ext cx="12189831" cy="6856779"/>
          </a:xfrm>
          <a:prstGeom prst="rect">
            <a:avLst/>
          </a:prstGeom>
        </p:spPr>
      </p:pic>
    </p:spTree>
    <p:extLst>
      <p:ext uri="{BB962C8B-B14F-4D97-AF65-F5344CB8AC3E}">
        <p14:creationId xmlns:p14="http://schemas.microsoft.com/office/powerpoint/2010/main" val="3058112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ção">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xmlns="" id="{7AC37639-2786-4642-84E9-244550484C1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67266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xmlns="" id="{5795C88B-77F6-2940-BF14-7C8F5CDA92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169" y="1221"/>
            <a:ext cx="12189831" cy="6856779"/>
          </a:xfrm>
          <a:prstGeom prst="rect">
            <a:avLst/>
          </a:prstGeom>
        </p:spPr>
      </p:pic>
    </p:spTree>
    <p:extLst>
      <p:ext uri="{BB962C8B-B14F-4D97-AF65-F5344CB8AC3E}">
        <p14:creationId xmlns:p14="http://schemas.microsoft.com/office/powerpoint/2010/main" val="2454961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údo com Legenda">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xmlns="" id="{35B31BF8-EB26-5F4D-800B-DD2C1922FAA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Gráfico 8">
            <a:extLst>
              <a:ext uri="{FF2B5EF4-FFF2-40B4-BE49-F238E27FC236}">
                <a16:creationId xmlns:a16="http://schemas.microsoft.com/office/drawing/2014/main" xmlns="" id="{D5BA6278-E0F6-614E-A8CA-4229293D1EB2}"/>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p:blipFill>
        <p:spPr>
          <a:xfrm>
            <a:off x="11939374" y="208361"/>
            <a:ext cx="125246" cy="234836"/>
          </a:xfrm>
          <a:prstGeom prst="rect">
            <a:avLst/>
          </a:prstGeom>
        </p:spPr>
      </p:pic>
    </p:spTree>
    <p:extLst>
      <p:ext uri="{BB962C8B-B14F-4D97-AF65-F5344CB8AC3E}">
        <p14:creationId xmlns:p14="http://schemas.microsoft.com/office/powerpoint/2010/main" val="64439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pic>
        <p:nvPicPr>
          <p:cNvPr id="5" name="Imagem 4" descr="Uma imagem contendo monitor, computador&#10;&#10;Descrição gerada automaticamente">
            <a:extLst>
              <a:ext uri="{FF2B5EF4-FFF2-40B4-BE49-F238E27FC236}">
                <a16:creationId xmlns:a16="http://schemas.microsoft.com/office/drawing/2014/main" xmlns="" id="{7603E222-44F9-DE4A-AD4F-DBCA8AF2D9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Gráfico 5">
            <a:extLst>
              <a:ext uri="{FF2B5EF4-FFF2-40B4-BE49-F238E27FC236}">
                <a16:creationId xmlns:a16="http://schemas.microsoft.com/office/drawing/2014/main" xmlns="" id="{7DC2EF4D-CD98-D843-9B90-D7CAB3CFD93E}"/>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p:blipFill>
        <p:spPr>
          <a:xfrm>
            <a:off x="11939374" y="208361"/>
            <a:ext cx="125246" cy="234836"/>
          </a:xfrm>
          <a:prstGeom prst="rect">
            <a:avLst/>
          </a:prstGeom>
        </p:spPr>
      </p:pic>
    </p:spTree>
    <p:extLst>
      <p:ext uri="{BB962C8B-B14F-4D97-AF65-F5344CB8AC3E}">
        <p14:creationId xmlns:p14="http://schemas.microsoft.com/office/powerpoint/2010/main" val="3259519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e Texto Vertical">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xmlns="" id="{9F68C745-E60F-7D43-875A-BDC4F0F2B0B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Gráfico 8">
            <a:extLst>
              <a:ext uri="{FF2B5EF4-FFF2-40B4-BE49-F238E27FC236}">
                <a16:creationId xmlns:a16="http://schemas.microsoft.com/office/drawing/2014/main" xmlns="" id="{1C0240E8-B009-2244-8A2F-406B670623D9}"/>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p:blipFill>
        <p:spPr>
          <a:xfrm>
            <a:off x="441863" y="456345"/>
            <a:ext cx="125246" cy="234836"/>
          </a:xfrm>
          <a:prstGeom prst="rect">
            <a:avLst/>
          </a:prstGeom>
        </p:spPr>
      </p:pic>
    </p:spTree>
    <p:extLst>
      <p:ext uri="{BB962C8B-B14F-4D97-AF65-F5344CB8AC3E}">
        <p14:creationId xmlns:p14="http://schemas.microsoft.com/office/powerpoint/2010/main" val="3052451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m com Legenda">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xmlns="" id="{9013CA2A-8F36-8246-BC41-ED6E4B4E902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Gráfico 8">
            <a:extLst>
              <a:ext uri="{FF2B5EF4-FFF2-40B4-BE49-F238E27FC236}">
                <a16:creationId xmlns:a16="http://schemas.microsoft.com/office/drawing/2014/main" xmlns="" id="{68741E66-9A4D-4145-8982-DA6E3307630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p:blipFill>
        <p:spPr>
          <a:xfrm>
            <a:off x="11630210" y="3830652"/>
            <a:ext cx="125246" cy="234836"/>
          </a:xfrm>
          <a:prstGeom prst="rect">
            <a:avLst/>
          </a:prstGeom>
        </p:spPr>
      </p:pic>
    </p:spTree>
    <p:extLst>
      <p:ext uri="{BB962C8B-B14F-4D97-AF65-F5344CB8AC3E}">
        <p14:creationId xmlns:p14="http://schemas.microsoft.com/office/powerpoint/2010/main" val="2159854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ítulo e Texto Vertical">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xmlns="" id="{9F68C745-E60F-7D43-875A-BDC4F0F2B0BD}"/>
              </a:ext>
            </a:extLst>
          </p:cNvPr>
          <p:cNvPicPr>
            <a:picLocks noChangeAspect="1"/>
          </p:cNvPicPr>
          <p:nvPr userDrawn="1"/>
        </p:nvPicPr>
        <p:blipFill>
          <a:blip r:embed="rId2"/>
          <a:srcRect/>
          <a:stretch/>
        </p:blipFill>
        <p:spPr>
          <a:xfrm>
            <a:off x="0" y="0"/>
            <a:ext cx="12192000" cy="6858000"/>
          </a:xfrm>
          <a:prstGeom prst="rect">
            <a:avLst/>
          </a:prstGeom>
        </p:spPr>
      </p:pic>
      <p:pic>
        <p:nvPicPr>
          <p:cNvPr id="4" name="Gráfico 3">
            <a:extLst>
              <a:ext uri="{FF2B5EF4-FFF2-40B4-BE49-F238E27FC236}">
                <a16:creationId xmlns:a16="http://schemas.microsoft.com/office/drawing/2014/main" xmlns="" id="{37F711ED-ED2B-5A40-81EA-891BD29ACFE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441863" y="455423"/>
            <a:ext cx="125246" cy="235758"/>
          </a:xfrm>
          <a:prstGeom prst="rect">
            <a:avLst/>
          </a:prstGeom>
        </p:spPr>
      </p:pic>
    </p:spTree>
    <p:extLst>
      <p:ext uri="{BB962C8B-B14F-4D97-AF65-F5344CB8AC3E}">
        <p14:creationId xmlns:p14="http://schemas.microsoft.com/office/powerpoint/2010/main" val="213435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 e Título Vertical">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xmlns="" id="{D9663731-3339-BC4B-98B0-CFC75297F654}"/>
              </a:ext>
            </a:extLst>
          </p:cNvPr>
          <p:cNvPicPr>
            <a:picLocks noChangeAspect="1"/>
          </p:cNvPicPr>
          <p:nvPr userDrawn="1"/>
        </p:nvPicPr>
        <p:blipFill>
          <a:blip r:embed="rId2"/>
          <a:src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xmlns="" id="{FE1A1923-6C9F-7E46-A812-B6453A95712F}"/>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441863" y="455423"/>
            <a:ext cx="125246" cy="235758"/>
          </a:xfrm>
          <a:prstGeom prst="rect">
            <a:avLst/>
          </a:prstGeom>
        </p:spPr>
      </p:pic>
    </p:spTree>
    <p:extLst>
      <p:ext uri="{BB962C8B-B14F-4D97-AF65-F5344CB8AC3E}">
        <p14:creationId xmlns:p14="http://schemas.microsoft.com/office/powerpoint/2010/main" val="300423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p:cNvSpPr>
            <a:spLocks noGrp="1" noChangeArrowheads="1"/>
          </p:cNvSpPr>
          <p:nvPr>
            <p:ph type="dt" sz="half" idx="10"/>
          </p:nvPr>
        </p:nvSpPr>
        <p:spPr>
          <a:xfrm>
            <a:off x="8839200" y="6248400"/>
            <a:ext cx="2540000" cy="457200"/>
          </a:xfrm>
          <a:prstGeom prst="rect">
            <a:avLst/>
          </a:prstGeom>
          <a:ln/>
        </p:spPr>
        <p:txBody>
          <a:bodyPr/>
          <a:lstStyle>
            <a:lvl1pPr>
              <a:defRPr/>
            </a:lvl1pPr>
          </a:lstStyle>
          <a:p>
            <a:pPr>
              <a:defRPr/>
            </a:pPr>
            <a:endParaRPr lang="pt-BR"/>
          </a:p>
        </p:txBody>
      </p:sp>
      <p:sp>
        <p:nvSpPr>
          <p:cNvPr id="5" name="Rectangle 5"/>
          <p:cNvSpPr>
            <a:spLocks noGrp="1" noChangeArrowheads="1"/>
          </p:cNvSpPr>
          <p:nvPr>
            <p:ph type="ftr" sz="quarter" idx="11"/>
          </p:nvPr>
        </p:nvSpPr>
        <p:spPr>
          <a:xfrm>
            <a:off x="4368800" y="6248400"/>
            <a:ext cx="3860800" cy="457200"/>
          </a:xfrm>
          <a:prstGeom prst="rect">
            <a:avLst/>
          </a:prstGeom>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00858786-DE20-4B64-A75D-4B0596DBD42D}" type="slidenum">
              <a:rPr lang="pt-BR"/>
              <a:pPr>
                <a:defRPr/>
              </a:pPr>
              <a:t>‹nº›</a:t>
            </a:fld>
            <a:endParaRPr lang="pt-BR"/>
          </a:p>
        </p:txBody>
      </p:sp>
    </p:spTree>
    <p:extLst>
      <p:ext uri="{BB962C8B-B14F-4D97-AF65-F5344CB8AC3E}">
        <p14:creationId xmlns:p14="http://schemas.microsoft.com/office/powerpoint/2010/main" val="1057456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1_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a:xfrm>
            <a:off x="1219200" y="6324600"/>
            <a:ext cx="2540000" cy="457200"/>
          </a:xfrm>
          <a:prstGeom prst="rect">
            <a:avLst/>
          </a:prstGeom>
        </p:spPr>
        <p:txBody>
          <a:bodyPr/>
          <a:lstStyle>
            <a:lvl1pPr>
              <a:defRPr/>
            </a:lvl1pPr>
          </a:lstStyle>
          <a:p>
            <a:endParaRPr lang="pt-BR"/>
          </a:p>
        </p:txBody>
      </p:sp>
      <p:sp>
        <p:nvSpPr>
          <p:cNvPr id="4" name="Espaço Reservado para Rodapé 3"/>
          <p:cNvSpPr>
            <a:spLocks noGrp="1"/>
          </p:cNvSpPr>
          <p:nvPr>
            <p:ph type="ftr" sz="quarter" idx="11"/>
          </p:nvPr>
        </p:nvSpPr>
        <p:spPr>
          <a:xfrm>
            <a:off x="4470400" y="6324600"/>
            <a:ext cx="3860800" cy="457200"/>
          </a:xfrm>
          <a:prstGeom prst="rect">
            <a:avLst/>
          </a:prstGeom>
        </p:spPr>
        <p:txBody>
          <a:bodyPr/>
          <a:lstStyle>
            <a:lvl1pPr>
              <a:defRPr/>
            </a:lvl1pPr>
          </a:lstStyle>
          <a:p>
            <a:endParaRPr lang="pt-BR"/>
          </a:p>
        </p:txBody>
      </p:sp>
      <p:sp>
        <p:nvSpPr>
          <p:cNvPr id="5" name="Espaço Reservado para Número de Slide 4"/>
          <p:cNvSpPr>
            <a:spLocks noGrp="1"/>
          </p:cNvSpPr>
          <p:nvPr>
            <p:ph type="sldNum" sz="quarter" idx="12"/>
          </p:nvPr>
        </p:nvSpPr>
        <p:spPr/>
        <p:txBody>
          <a:bodyPr/>
          <a:lstStyle>
            <a:lvl1pPr>
              <a:defRPr/>
            </a:lvl1pPr>
          </a:lstStyle>
          <a:p>
            <a:fld id="{439D7F8C-7ADD-41FF-A079-CC6205EE97EC}" type="slidenum">
              <a:rPr lang="pt-BR"/>
              <a:pPr/>
              <a:t>‹nº›</a:t>
            </a:fld>
            <a:endParaRPr lang="pt-BR"/>
          </a:p>
        </p:txBody>
      </p:sp>
    </p:spTree>
    <p:extLst>
      <p:ext uri="{BB962C8B-B14F-4D97-AF65-F5344CB8AC3E}">
        <p14:creationId xmlns:p14="http://schemas.microsoft.com/office/powerpoint/2010/main" val="3767216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xmlns="" id="{A42CC25F-DACB-A140-A3CB-EFCC2911B30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609"/>
            <a:ext cx="12192000" cy="6856780"/>
          </a:xfrm>
          <a:prstGeom prst="rect">
            <a:avLst/>
          </a:prstGeom>
        </p:spPr>
      </p:pic>
    </p:spTree>
    <p:extLst>
      <p:ext uri="{BB962C8B-B14F-4D97-AF65-F5344CB8AC3E}">
        <p14:creationId xmlns:p14="http://schemas.microsoft.com/office/powerpoint/2010/main" val="3383457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uas Partes de Conteúdo">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xmlns="" id="{A42CC25F-DACB-A140-A3CB-EFCC2911B300}"/>
              </a:ext>
            </a:extLst>
          </p:cNvPr>
          <p:cNvPicPr>
            <a:picLocks noChangeAspect="1"/>
          </p:cNvPicPr>
          <p:nvPr userDrawn="1"/>
        </p:nvPicPr>
        <p:blipFill>
          <a:blip r:embed="rId2"/>
          <a:srcRect/>
          <a:stretch/>
        </p:blipFill>
        <p:spPr>
          <a:xfrm>
            <a:off x="1084" y="609"/>
            <a:ext cx="12189831" cy="6856780"/>
          </a:xfrm>
          <a:prstGeom prst="rect">
            <a:avLst/>
          </a:prstGeom>
        </p:spPr>
      </p:pic>
    </p:spTree>
    <p:extLst>
      <p:ext uri="{BB962C8B-B14F-4D97-AF65-F5344CB8AC3E}">
        <p14:creationId xmlns:p14="http://schemas.microsoft.com/office/powerpoint/2010/main" val="512660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uas Partes de Conteúdo">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xmlns="" id="{65B2C49D-4DE2-8C4A-A21D-B9CA2BB1D0C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221"/>
            <a:ext cx="12189831" cy="6856779"/>
          </a:xfrm>
          <a:prstGeom prst="rect">
            <a:avLst/>
          </a:prstGeom>
        </p:spPr>
      </p:pic>
    </p:spTree>
    <p:extLst>
      <p:ext uri="{BB962C8B-B14F-4D97-AF65-F5344CB8AC3E}">
        <p14:creationId xmlns:p14="http://schemas.microsoft.com/office/powerpoint/2010/main" val="53516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uas Partes de Conteúdo">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xmlns="" id="{513A8310-DF9E-BC49-9183-AD0310213C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220"/>
            <a:ext cx="12189831" cy="6856780"/>
          </a:xfrm>
          <a:prstGeom prst="rect">
            <a:avLst/>
          </a:prstGeom>
        </p:spPr>
      </p:pic>
    </p:spTree>
    <p:extLst>
      <p:ext uri="{BB962C8B-B14F-4D97-AF65-F5344CB8AC3E}">
        <p14:creationId xmlns:p14="http://schemas.microsoft.com/office/powerpoint/2010/main" val="1128284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xmlns="" id="{0CC3D9A1-AC98-A946-A001-4EF6815B703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219"/>
            <a:ext cx="12189832" cy="6856781"/>
          </a:xfrm>
          <a:prstGeom prst="rect">
            <a:avLst/>
          </a:prstGeom>
        </p:spPr>
      </p:pic>
    </p:spTree>
    <p:extLst>
      <p:ext uri="{BB962C8B-B14F-4D97-AF65-F5344CB8AC3E}">
        <p14:creationId xmlns:p14="http://schemas.microsoft.com/office/powerpoint/2010/main" val="58330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pic>
        <p:nvPicPr>
          <p:cNvPr id="3" name="Imagem 2" descr="Mulher segurando computador portátil&#10;&#10;Descrição gerada automaticamente">
            <a:extLst>
              <a:ext uri="{FF2B5EF4-FFF2-40B4-BE49-F238E27FC236}">
                <a16:creationId xmlns:a16="http://schemas.microsoft.com/office/drawing/2014/main" xmlns="" id="{1FC89D8F-428F-A14E-B994-BEC7D8FC5A0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57493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xmlns="" id="{898D894F-308F-8843-9DE3-7E6C44FCD53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2616"/>
            <a:ext cx="12192000" cy="6858000"/>
          </a:xfrm>
          <a:prstGeom prst="rect">
            <a:avLst/>
          </a:prstGeom>
        </p:spPr>
      </p:pic>
    </p:spTree>
    <p:extLst>
      <p:ext uri="{BB962C8B-B14F-4D97-AF65-F5344CB8AC3E}">
        <p14:creationId xmlns:p14="http://schemas.microsoft.com/office/powerpoint/2010/main" val="1104354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56A3370-CEBF-894A-B17A-C029E9EA79AD}"/>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xmlns="" id="{BC555E12-B4FA-6D40-894D-E2FA012E6C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xmlns="" id="{3F8010EB-BD20-8541-B81B-53418A950CD2}"/>
              </a:ext>
            </a:extLst>
          </p:cNvPr>
          <p:cNvSpPr>
            <a:spLocks noGrp="1"/>
          </p:cNvSpPr>
          <p:nvPr>
            <p:ph type="dt" sz="half" idx="10"/>
          </p:nvPr>
        </p:nvSpPr>
        <p:spPr/>
        <p:txBody>
          <a:bodyPr/>
          <a:lstStyle/>
          <a:p>
            <a:fld id="{ED9E68EB-E9F6-FB45-8681-3F3ED4CE732E}" type="datetimeFigureOut">
              <a:rPr lang="pt-BR" smtClean="0"/>
              <a:t>19/02/2022</a:t>
            </a:fld>
            <a:endParaRPr lang="pt-BR"/>
          </a:p>
        </p:txBody>
      </p:sp>
      <p:sp>
        <p:nvSpPr>
          <p:cNvPr id="5" name="Espaço Reservado para Rodapé 4">
            <a:extLst>
              <a:ext uri="{FF2B5EF4-FFF2-40B4-BE49-F238E27FC236}">
                <a16:creationId xmlns:a16="http://schemas.microsoft.com/office/drawing/2014/main" xmlns="" id="{35793F31-79C5-6C46-8A1F-BBA184395DA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xmlns="" id="{FB82C188-55CA-FB40-9961-204E38FBFB2C}"/>
              </a:ext>
            </a:extLst>
          </p:cNvPr>
          <p:cNvSpPr>
            <a:spLocks noGrp="1"/>
          </p:cNvSpPr>
          <p:nvPr>
            <p:ph type="sldNum" sz="quarter" idx="12"/>
          </p:nvPr>
        </p:nvSpPr>
        <p:spPr/>
        <p:txBody>
          <a:bodyPr/>
          <a:lstStyle/>
          <a:p>
            <a:fld id="{5D239CA3-63FC-3946-91B4-1C5FE5DCE369}" type="slidenum">
              <a:rPr lang="pt-BR" smtClean="0"/>
              <a:t>‹nº›</a:t>
            </a:fld>
            <a:endParaRPr lang="pt-BR"/>
          </a:p>
        </p:txBody>
      </p:sp>
      <p:pic>
        <p:nvPicPr>
          <p:cNvPr id="7" name="Imagem 6">
            <a:extLst>
              <a:ext uri="{FF2B5EF4-FFF2-40B4-BE49-F238E27FC236}">
                <a16:creationId xmlns:a16="http://schemas.microsoft.com/office/drawing/2014/main" xmlns="" id="{4E1847A4-FB70-8347-B9D0-B50ABCBA452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84" y="1220"/>
            <a:ext cx="12189831" cy="6856780"/>
          </a:xfrm>
          <a:prstGeom prst="rect">
            <a:avLst/>
          </a:prstGeom>
        </p:spPr>
      </p:pic>
    </p:spTree>
    <p:extLst>
      <p:ext uri="{BB962C8B-B14F-4D97-AF65-F5344CB8AC3E}">
        <p14:creationId xmlns:p14="http://schemas.microsoft.com/office/powerpoint/2010/main" val="2043967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xmlns="" id="{FE022B02-4762-AF4F-95EF-09BF03FF5D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xmlns="" id="{2329B338-9858-DF49-BA4D-1F30A902B7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536628CF-1DB8-4D4B-9648-FBE7BF510E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9E68EB-E9F6-FB45-8681-3F3ED4CE732E}" type="datetimeFigureOut">
              <a:rPr lang="pt-BR" smtClean="0"/>
              <a:t>19/02/2022</a:t>
            </a:fld>
            <a:endParaRPr lang="pt-BR"/>
          </a:p>
        </p:txBody>
      </p:sp>
      <p:sp>
        <p:nvSpPr>
          <p:cNvPr id="5" name="Espaço Reservado para Rodapé 4">
            <a:extLst>
              <a:ext uri="{FF2B5EF4-FFF2-40B4-BE49-F238E27FC236}">
                <a16:creationId xmlns:a16="http://schemas.microsoft.com/office/drawing/2014/main" xmlns="" id="{04913712-7DAD-854F-A6CE-1047082ED6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xmlns="" id="{0D96A488-6D63-DE4F-ACF0-997E221C15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239CA3-63FC-3946-91B4-1C5FE5DCE369}" type="slidenum">
              <a:rPr lang="pt-BR" smtClean="0"/>
              <a:t>‹nº›</a:t>
            </a:fld>
            <a:endParaRPr lang="pt-BR"/>
          </a:p>
        </p:txBody>
      </p:sp>
    </p:spTree>
    <p:extLst>
      <p:ext uri="{BB962C8B-B14F-4D97-AF65-F5344CB8AC3E}">
        <p14:creationId xmlns:p14="http://schemas.microsoft.com/office/powerpoint/2010/main" val="276118257"/>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65" r:id="rId3"/>
    <p:sldLayoutId id="2147483660" r:id="rId4"/>
    <p:sldLayoutId id="2147483661" r:id="rId5"/>
    <p:sldLayoutId id="2147483662" r:id="rId6"/>
    <p:sldLayoutId id="2147483663" r:id="rId7"/>
    <p:sldLayoutId id="2147483654" r:id="rId8"/>
    <p:sldLayoutId id="2147483649" r:id="rId9"/>
    <p:sldLayoutId id="2147483653" r:id="rId10"/>
    <p:sldLayoutId id="2147483651" r:id="rId11"/>
    <p:sldLayoutId id="2147483656" r:id="rId12"/>
    <p:sldLayoutId id="2147483655" r:id="rId13"/>
    <p:sldLayoutId id="2147483658" r:id="rId14"/>
    <p:sldLayoutId id="2147483657" r:id="rId15"/>
    <p:sldLayoutId id="2147483664" r:id="rId16"/>
    <p:sldLayoutId id="2147483659" r:id="rId17"/>
    <p:sldLayoutId id="2147483666" r:id="rId18"/>
    <p:sldLayoutId id="214748366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1.xml"/><Relationship Id="rId6" Type="http://schemas.openxmlformats.org/officeDocument/2006/relationships/image" Target="../media/image49.svg"/><Relationship Id="rId5" Type="http://schemas.openxmlformats.org/officeDocument/2006/relationships/image" Target="../media/image17.png"/><Relationship Id="rId4" Type="http://schemas.openxmlformats.org/officeDocument/2006/relationships/image" Target="../media/image48.svg"/></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37.png"/><Relationship Id="rId1" Type="http://schemas.openxmlformats.org/officeDocument/2006/relationships/slideLayout" Target="../slideLayouts/slideLayout10.xml"/><Relationship Id="rId5" Type="http://schemas.openxmlformats.org/officeDocument/2006/relationships/image" Target="../media/image52.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37.png"/><Relationship Id="rId1" Type="http://schemas.openxmlformats.org/officeDocument/2006/relationships/slideLayout" Target="../slideLayouts/slideLayout10.xml"/><Relationship Id="rId5" Type="http://schemas.openxmlformats.org/officeDocument/2006/relationships/image" Target="../media/image52.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37.png"/><Relationship Id="rId1" Type="http://schemas.openxmlformats.org/officeDocument/2006/relationships/slideLayout" Target="../slideLayouts/slideLayout10.xml"/><Relationship Id="rId5" Type="http://schemas.openxmlformats.org/officeDocument/2006/relationships/image" Target="../media/image52.sv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32.svg"/><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vmlDrawing" Target="../drawings/vmlDrawing1.vml"/><Relationship Id="rId5" Type="http://schemas.openxmlformats.org/officeDocument/2006/relationships/image" Target="../media/image43.emf"/><Relationship Id="rId4" Type="http://schemas.openxmlformats.org/officeDocument/2006/relationships/oleObject" Target="../embeddings/Microsoft_Excel_97-2003_Worksheet1.xls"/></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5.wmf"/><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44.wmf"/><Relationship Id="rId4" Type="http://schemas.openxmlformats.org/officeDocument/2006/relationships/oleObject" Target="../embeddings/oleObject1.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5" Type="http://schemas.openxmlformats.org/officeDocument/2006/relationships/image" Target="../media/image19.sv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9.png"/><Relationship Id="rId7"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39.svg"/><Relationship Id="rId4" Type="http://schemas.openxmlformats.org/officeDocument/2006/relationships/image" Target="../media/image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hyperlink" Target="http://pt.wikipedia.org/wiki/Estudo_etnogr%C3%A1fico" TargetMode="Externa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9.svg"/><Relationship Id="rId7" Type="http://schemas.openxmlformats.org/officeDocument/2006/relationships/image" Target="../media/image34.tiff"/><Relationship Id="rId2"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43.sv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xmlns="" id="{53E2209F-0C6D-5C46-9A9A-0D77490F6C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4605" y="1285913"/>
            <a:ext cx="3549839" cy="2904414"/>
          </a:xfrm>
          <a:prstGeom prst="rect">
            <a:avLst/>
          </a:prstGeom>
        </p:spPr>
      </p:pic>
    </p:spTree>
    <p:extLst>
      <p:ext uri="{BB962C8B-B14F-4D97-AF65-F5344CB8AC3E}">
        <p14:creationId xmlns:p14="http://schemas.microsoft.com/office/powerpoint/2010/main" val="269695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xmlns="" id="{D6BC9D34-5FAD-7647-B97C-65F643C3CAE9}"/>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0" y="-22420"/>
            <a:ext cx="12192000" cy="6858000"/>
          </a:xfrm>
          <a:prstGeom prst="rect">
            <a:avLst/>
          </a:prstGeom>
        </p:spPr>
      </p:pic>
      <p:sp>
        <p:nvSpPr>
          <p:cNvPr id="12" name="TextBox 9">
            <a:extLst>
              <a:ext uri="{FF2B5EF4-FFF2-40B4-BE49-F238E27FC236}">
                <a16:creationId xmlns:a16="http://schemas.microsoft.com/office/drawing/2014/main" xmlns="" id="{08AD1D95-E19C-8A45-95BA-08EB628ACF9E}"/>
              </a:ext>
            </a:extLst>
          </p:cNvPr>
          <p:cNvSpPr txBox="1"/>
          <p:nvPr/>
        </p:nvSpPr>
        <p:spPr>
          <a:xfrm>
            <a:off x="938940" y="1921867"/>
            <a:ext cx="3826100" cy="39426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342900" lvl="0" indent="-342900">
              <a:lnSpc>
                <a:spcPts val="1700"/>
              </a:lnSpc>
              <a:spcBef>
                <a:spcPts val="600"/>
              </a:spcBef>
              <a:spcAft>
                <a:spcPts val="600"/>
              </a:spcAft>
              <a:buClr>
                <a:srgbClr val="22A29C"/>
              </a:buClr>
              <a:buSzPct val="70000"/>
              <a:buFont typeface="Courier New" panose="02070309020205020404" pitchFamily="49" charset="0"/>
              <a:buChar char="o"/>
              <a:defRPr sz="7000">
                <a:solidFill>
                  <a:srgbClr val="E94A41"/>
                </a:solidFill>
                <a:latin typeface="AmsiPro-Ultra"/>
                <a:ea typeface="AmsiPro-Ultra"/>
                <a:cs typeface="AmsiPro-Ultra"/>
                <a:sym typeface="AmsiPro-Ultra"/>
              </a:defRPr>
            </a:pPr>
            <a:r>
              <a:rPr lang="pt-BR" sz="1700" b="1">
                <a:solidFill>
                  <a:schemeClr val="bg1"/>
                </a:solidFill>
                <a:latin typeface="Calibri Light" panose="020F0302020204030204" pitchFamily="34" charset="0"/>
                <a:cs typeface="Calibri Light" panose="020F0302020204030204" pitchFamily="34" charset="0"/>
              </a:rPr>
              <a:t>Um dos principais engenheiros </a:t>
            </a:r>
            <a:br>
              <a:rPr lang="pt-BR" sz="1700" b="1">
                <a:solidFill>
                  <a:schemeClr val="bg1"/>
                </a:solidFill>
                <a:latin typeface="Calibri Light" panose="020F0302020204030204" pitchFamily="34" charset="0"/>
                <a:cs typeface="Calibri Light" panose="020F0302020204030204" pitchFamily="34" charset="0"/>
              </a:rPr>
            </a:br>
            <a:r>
              <a:rPr lang="pt-BR" sz="1700" b="1">
                <a:solidFill>
                  <a:schemeClr val="bg1"/>
                </a:solidFill>
                <a:latin typeface="Calibri Light" panose="020F0302020204030204" pitchFamily="34" charset="0"/>
                <a:cs typeface="Calibri Light" panose="020F0302020204030204" pitchFamily="34" charset="0"/>
              </a:rPr>
              <a:t>do País e do Mundo</a:t>
            </a:r>
          </a:p>
          <a:p>
            <a:pPr marL="342900" lvl="0" indent="-342900">
              <a:lnSpc>
                <a:spcPts val="1700"/>
              </a:lnSpc>
              <a:spcBef>
                <a:spcPts val="600"/>
              </a:spcBef>
              <a:spcAft>
                <a:spcPts val="600"/>
              </a:spcAft>
              <a:buClr>
                <a:srgbClr val="22A29C"/>
              </a:buClr>
              <a:buSzPct val="70000"/>
              <a:buFont typeface="Courier New" panose="02070309020205020404" pitchFamily="49" charset="0"/>
              <a:buChar char="o"/>
              <a:defRPr sz="7000">
                <a:solidFill>
                  <a:srgbClr val="E94A41"/>
                </a:solidFill>
                <a:latin typeface="AmsiPro-Ultra"/>
                <a:ea typeface="AmsiPro-Ultra"/>
                <a:cs typeface="AmsiPro-Ultra"/>
                <a:sym typeface="AmsiPro-Ultra"/>
              </a:defRPr>
            </a:pPr>
            <a:r>
              <a:rPr lang="pt-BR" sz="1700" b="1">
                <a:solidFill>
                  <a:schemeClr val="bg1"/>
                </a:solidFill>
                <a:latin typeface="Calibri Light" panose="020F0302020204030204" pitchFamily="34" charset="0"/>
                <a:cs typeface="Calibri Light" panose="020F0302020204030204" pitchFamily="34" charset="0"/>
              </a:rPr>
              <a:t>Fundador da Embraer</a:t>
            </a:r>
          </a:p>
          <a:p>
            <a:pPr marL="342900" lvl="0" indent="-342900">
              <a:lnSpc>
                <a:spcPts val="1700"/>
              </a:lnSpc>
              <a:spcBef>
                <a:spcPts val="600"/>
              </a:spcBef>
              <a:spcAft>
                <a:spcPts val="600"/>
              </a:spcAft>
              <a:buClr>
                <a:srgbClr val="22A29C"/>
              </a:buClr>
              <a:buSzPct val="70000"/>
              <a:buFont typeface="Courier New" panose="02070309020205020404" pitchFamily="49" charset="0"/>
              <a:buChar char="o"/>
              <a:defRPr sz="7000">
                <a:solidFill>
                  <a:srgbClr val="E94A41"/>
                </a:solidFill>
                <a:latin typeface="AmsiPro-Ultra"/>
                <a:ea typeface="AmsiPro-Ultra"/>
                <a:cs typeface="AmsiPro-Ultra"/>
                <a:sym typeface="AmsiPro-Ultra"/>
              </a:defRPr>
            </a:pPr>
            <a:r>
              <a:rPr lang="pt-BR" sz="1700" b="1">
                <a:solidFill>
                  <a:schemeClr val="bg1"/>
                </a:solidFill>
                <a:latin typeface="Calibri Light" panose="020F0302020204030204" pitchFamily="34" charset="0"/>
                <a:cs typeface="Calibri Light" panose="020F0302020204030204" pitchFamily="34" charset="0"/>
              </a:rPr>
              <a:t>Presidiu a Petrobras e a Varig</a:t>
            </a:r>
          </a:p>
          <a:p>
            <a:pPr marL="342900" lvl="0" indent="-342900">
              <a:lnSpc>
                <a:spcPts val="1700"/>
              </a:lnSpc>
              <a:spcBef>
                <a:spcPts val="600"/>
              </a:spcBef>
              <a:spcAft>
                <a:spcPts val="600"/>
              </a:spcAft>
              <a:buClr>
                <a:srgbClr val="22A29C"/>
              </a:buClr>
              <a:buSzPct val="70000"/>
              <a:buFont typeface="Courier New" panose="02070309020205020404" pitchFamily="49" charset="0"/>
              <a:buChar char="o"/>
              <a:defRPr sz="7000">
                <a:solidFill>
                  <a:srgbClr val="E94A41"/>
                </a:solidFill>
                <a:latin typeface="AmsiPro-Ultra"/>
                <a:ea typeface="AmsiPro-Ultra"/>
                <a:cs typeface="AmsiPro-Ultra"/>
                <a:sym typeface="AmsiPro-Ultra"/>
              </a:defRPr>
            </a:pPr>
            <a:r>
              <a:rPr lang="pt-BR" sz="1700" b="1">
                <a:solidFill>
                  <a:schemeClr val="bg1"/>
                </a:solidFill>
                <a:latin typeface="Calibri Light" panose="020F0302020204030204" pitchFamily="34" charset="0"/>
                <a:cs typeface="Calibri Light" panose="020F0302020204030204" pitchFamily="34" charset="0"/>
              </a:rPr>
              <a:t>Foi Ministro da Infraestrutura</a:t>
            </a:r>
          </a:p>
          <a:p>
            <a:pPr lvl="0" algn="ctr">
              <a:lnSpc>
                <a:spcPts val="1700"/>
              </a:lnSpc>
              <a:spcBef>
                <a:spcPts val="1200"/>
              </a:spcBef>
              <a:spcAft>
                <a:spcPts val="1200"/>
              </a:spcAft>
              <a:defRPr sz="7000">
                <a:solidFill>
                  <a:srgbClr val="E94A41"/>
                </a:solidFill>
                <a:latin typeface="AmsiPro-Ultra"/>
                <a:ea typeface="AmsiPro-Ultra"/>
                <a:cs typeface="AmsiPro-Ultra"/>
                <a:sym typeface="AmsiPro-Ultra"/>
              </a:defRPr>
            </a:pPr>
            <a:r>
              <a:rPr lang="pt-BR" sz="1700" b="1">
                <a:solidFill>
                  <a:srgbClr val="D03E36"/>
                </a:solidFill>
                <a:latin typeface="Calibri" panose="020F0502020204030204" pitchFamily="34" charset="0"/>
                <a:cs typeface="Calibri" panose="020F0502020204030204" pitchFamily="34" charset="0"/>
              </a:rPr>
              <a:t>Hoje é: </a:t>
            </a:r>
          </a:p>
          <a:p>
            <a:pPr marL="342900" lvl="0" indent="-342900">
              <a:lnSpc>
                <a:spcPts val="1700"/>
              </a:lnSpc>
              <a:spcBef>
                <a:spcPts val="600"/>
              </a:spcBef>
              <a:spcAft>
                <a:spcPts val="600"/>
              </a:spcAft>
              <a:buClr>
                <a:srgbClr val="D03E36"/>
              </a:buClr>
              <a:buSzPct val="70000"/>
              <a:buFont typeface="Courier New" panose="02070309020205020404" pitchFamily="49" charset="0"/>
              <a:buChar char="o"/>
              <a:defRPr sz="7000">
                <a:solidFill>
                  <a:srgbClr val="E94A41"/>
                </a:solidFill>
                <a:latin typeface="AmsiPro-Ultra"/>
                <a:ea typeface="AmsiPro-Ultra"/>
                <a:cs typeface="AmsiPro-Ultra"/>
                <a:sym typeface="AmsiPro-Ultra"/>
              </a:defRPr>
            </a:pPr>
            <a:r>
              <a:rPr lang="pt-BR" sz="1700" b="1">
                <a:solidFill>
                  <a:schemeClr val="bg1"/>
                </a:solidFill>
                <a:latin typeface="Calibri Light" panose="020F0302020204030204" pitchFamily="34" charset="0"/>
                <a:cs typeface="Calibri Light" panose="020F0302020204030204" pitchFamily="34" charset="0"/>
              </a:rPr>
              <a:t>Presidente do Conselho Estratégico </a:t>
            </a:r>
            <a:br>
              <a:rPr lang="pt-BR" sz="1700" b="1">
                <a:solidFill>
                  <a:schemeClr val="bg1"/>
                </a:solidFill>
                <a:latin typeface="Calibri Light" panose="020F0302020204030204" pitchFamily="34" charset="0"/>
                <a:cs typeface="Calibri Light" panose="020F0302020204030204" pitchFamily="34" charset="0"/>
              </a:rPr>
            </a:br>
            <a:r>
              <a:rPr lang="pt-BR" sz="1700" b="1">
                <a:solidFill>
                  <a:schemeClr val="bg1"/>
                </a:solidFill>
                <a:latin typeface="Calibri Light" panose="020F0302020204030204" pitchFamily="34" charset="0"/>
                <a:cs typeface="Calibri Light" panose="020F0302020204030204" pitchFamily="34" charset="0"/>
              </a:rPr>
              <a:t>da </a:t>
            </a:r>
            <a:r>
              <a:rPr lang="pt-BR" sz="1700" b="1" err="1">
                <a:solidFill>
                  <a:schemeClr val="bg1"/>
                </a:solidFill>
                <a:latin typeface="Calibri Light" panose="020F0302020204030204" pitchFamily="34" charset="0"/>
                <a:cs typeface="Calibri Light" panose="020F0302020204030204" pitchFamily="34" charset="0"/>
              </a:rPr>
              <a:t>Ânima</a:t>
            </a:r>
            <a:r>
              <a:rPr lang="pt-BR" sz="1700" b="1">
                <a:solidFill>
                  <a:schemeClr val="bg1"/>
                </a:solidFill>
                <a:latin typeface="Calibri Light" panose="020F0302020204030204" pitchFamily="34" charset="0"/>
                <a:cs typeface="Calibri Light" panose="020F0302020204030204" pitchFamily="34" charset="0"/>
              </a:rPr>
              <a:t> Educação</a:t>
            </a:r>
          </a:p>
          <a:p>
            <a:pPr marL="342900" lvl="0" indent="-342900">
              <a:lnSpc>
                <a:spcPts val="1700"/>
              </a:lnSpc>
              <a:spcBef>
                <a:spcPts val="600"/>
              </a:spcBef>
              <a:spcAft>
                <a:spcPts val="600"/>
              </a:spcAft>
              <a:buClr>
                <a:srgbClr val="D03E36"/>
              </a:buClr>
              <a:buSzPct val="70000"/>
              <a:buFont typeface="Courier New" panose="02070309020205020404" pitchFamily="49" charset="0"/>
              <a:buChar char="o"/>
              <a:defRPr sz="7000">
                <a:solidFill>
                  <a:srgbClr val="E94A41"/>
                </a:solidFill>
                <a:latin typeface="AmsiPro-Ultra"/>
                <a:ea typeface="AmsiPro-Ultra"/>
                <a:cs typeface="AmsiPro-Ultra"/>
                <a:sym typeface="AmsiPro-Ultra"/>
              </a:defRPr>
            </a:pPr>
            <a:r>
              <a:rPr lang="pt-BR" sz="1700" b="1">
                <a:solidFill>
                  <a:schemeClr val="bg1"/>
                </a:solidFill>
                <a:latin typeface="Calibri Light" panose="020F0302020204030204" pitchFamily="34" charset="0"/>
                <a:cs typeface="Calibri Light" panose="020F0302020204030204" pitchFamily="34" charset="0"/>
              </a:rPr>
              <a:t>Chanceler da Universidade São Judas</a:t>
            </a:r>
          </a:p>
          <a:p>
            <a:pPr marL="342900" lvl="0" indent="-342900">
              <a:lnSpc>
                <a:spcPts val="1700"/>
              </a:lnSpc>
              <a:spcBef>
                <a:spcPts val="600"/>
              </a:spcBef>
              <a:spcAft>
                <a:spcPts val="600"/>
              </a:spcAft>
              <a:buClr>
                <a:srgbClr val="D03E36"/>
              </a:buClr>
              <a:buSzPct val="70000"/>
              <a:buFont typeface="Courier New" panose="02070309020205020404" pitchFamily="49" charset="0"/>
              <a:buChar char="o"/>
              <a:defRPr sz="7000">
                <a:solidFill>
                  <a:srgbClr val="E94A41"/>
                </a:solidFill>
                <a:latin typeface="AmsiPro-Ultra"/>
                <a:ea typeface="AmsiPro-Ultra"/>
                <a:cs typeface="AmsiPro-Ultra"/>
                <a:sym typeface="AmsiPro-Ultra"/>
              </a:defRPr>
            </a:pPr>
            <a:r>
              <a:rPr lang="pt-BR" sz="1700" b="1">
                <a:solidFill>
                  <a:schemeClr val="bg1"/>
                </a:solidFill>
                <a:latin typeface="Calibri Light" panose="020F0302020204030204" pitchFamily="34" charset="0"/>
                <a:cs typeface="Calibri Light" panose="020F0302020204030204" pitchFamily="34" charset="0"/>
              </a:rPr>
              <a:t>Patrono dos cursos de Engenharia </a:t>
            </a:r>
            <a:br>
              <a:rPr lang="pt-BR" sz="1700" b="1">
                <a:solidFill>
                  <a:schemeClr val="bg1"/>
                </a:solidFill>
                <a:latin typeface="Calibri Light" panose="020F0302020204030204" pitchFamily="34" charset="0"/>
                <a:cs typeface="Calibri Light" panose="020F0302020204030204" pitchFamily="34" charset="0"/>
              </a:rPr>
            </a:br>
            <a:r>
              <a:rPr lang="pt-BR" sz="1700" b="1">
                <a:solidFill>
                  <a:schemeClr val="bg1"/>
                </a:solidFill>
                <a:latin typeface="Calibri Light" panose="020F0302020204030204" pitchFamily="34" charset="0"/>
                <a:cs typeface="Calibri Light" panose="020F0302020204030204" pitchFamily="34" charset="0"/>
              </a:rPr>
              <a:t>e Aviação das instituições do </a:t>
            </a:r>
            <a:br>
              <a:rPr lang="pt-BR" sz="1700" b="1">
                <a:solidFill>
                  <a:schemeClr val="bg1"/>
                </a:solidFill>
                <a:latin typeface="Calibri Light" panose="020F0302020204030204" pitchFamily="34" charset="0"/>
                <a:cs typeface="Calibri Light" panose="020F0302020204030204" pitchFamily="34" charset="0"/>
              </a:rPr>
            </a:br>
            <a:r>
              <a:rPr lang="pt-BR" sz="1700" b="1">
                <a:solidFill>
                  <a:schemeClr val="bg1"/>
                </a:solidFill>
                <a:latin typeface="Calibri Light" panose="020F0302020204030204" pitchFamily="34" charset="0"/>
                <a:cs typeface="Calibri Light" panose="020F0302020204030204" pitchFamily="34" charset="0"/>
              </a:rPr>
              <a:t>Ecossistema </a:t>
            </a:r>
            <a:r>
              <a:rPr lang="pt-BR" sz="1700" b="1" err="1">
                <a:solidFill>
                  <a:schemeClr val="bg1"/>
                </a:solidFill>
                <a:latin typeface="Calibri Light" panose="020F0302020204030204" pitchFamily="34" charset="0"/>
                <a:cs typeface="Calibri Light" panose="020F0302020204030204" pitchFamily="34" charset="0"/>
              </a:rPr>
              <a:t>Ânima</a:t>
            </a:r>
            <a:endParaRPr lang="pt-BR" sz="1700" b="1">
              <a:solidFill>
                <a:schemeClr val="bg1"/>
              </a:solidFill>
              <a:latin typeface="Calibri" panose="020F0502020204030204" pitchFamily="34" charset="0"/>
              <a:cs typeface="Calibri" panose="020F0502020204030204" pitchFamily="34" charset="0"/>
            </a:endParaRPr>
          </a:p>
        </p:txBody>
      </p:sp>
      <p:pic>
        <p:nvPicPr>
          <p:cNvPr id="9" name="Gráfico 8">
            <a:extLst>
              <a:ext uri="{FF2B5EF4-FFF2-40B4-BE49-F238E27FC236}">
                <a16:creationId xmlns:a16="http://schemas.microsoft.com/office/drawing/2014/main" xmlns="" id="{9B1A0CD2-C32B-044F-84CE-56A5A2FBACDD}"/>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938941" y="947571"/>
            <a:ext cx="355523" cy="669221"/>
          </a:xfrm>
          <a:prstGeom prst="rect">
            <a:avLst/>
          </a:prstGeom>
        </p:spPr>
      </p:pic>
      <p:pic>
        <p:nvPicPr>
          <p:cNvPr id="13" name="Gráfico 12">
            <a:extLst>
              <a:ext uri="{FF2B5EF4-FFF2-40B4-BE49-F238E27FC236}">
                <a16:creationId xmlns:a16="http://schemas.microsoft.com/office/drawing/2014/main" xmlns="" id="{4E8F4252-DE9D-754B-897C-1D536B1978F4}"/>
              </a:ext>
            </a:extLst>
          </p:cNvPr>
          <p:cNvPicPr>
            <a:picLocks noChangeAspect="1"/>
          </p:cNvPicPr>
          <p:nvPr/>
        </p:nvPicPr>
        <p:blipFill>
          <a:blip r:embed="rId5">
            <a:extLst>
              <a:ext uri="{96DAC541-7B7A-43D3-8B79-37D633B846F1}">
                <asvg:svgBlip xmlns:asvg="http://schemas.microsoft.com/office/drawing/2016/SVG/main" xmlns="" r:embed="rId6"/>
              </a:ext>
            </a:extLst>
          </a:blip>
          <a:srcRect/>
          <a:stretch/>
        </p:blipFill>
        <p:spPr>
          <a:xfrm>
            <a:off x="938940" y="947571"/>
            <a:ext cx="355523" cy="666605"/>
          </a:xfrm>
          <a:prstGeom prst="rect">
            <a:avLst/>
          </a:prstGeom>
        </p:spPr>
      </p:pic>
      <p:sp>
        <p:nvSpPr>
          <p:cNvPr id="14" name="TextBox 9">
            <a:extLst>
              <a:ext uri="{FF2B5EF4-FFF2-40B4-BE49-F238E27FC236}">
                <a16:creationId xmlns:a16="http://schemas.microsoft.com/office/drawing/2014/main" xmlns="" id="{F6F82EF5-A04A-1A46-A0CF-01F6667FD25D}"/>
              </a:ext>
            </a:extLst>
          </p:cNvPr>
          <p:cNvSpPr txBox="1"/>
          <p:nvPr/>
        </p:nvSpPr>
        <p:spPr>
          <a:xfrm>
            <a:off x="1514817" y="1192231"/>
            <a:ext cx="3006695" cy="50507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3600" b="1">
                <a:solidFill>
                  <a:schemeClr val="bg1"/>
                </a:solidFill>
                <a:latin typeface="Calibri" panose="020F0502020204030204" pitchFamily="34" charset="0"/>
                <a:cs typeface="Calibri" panose="020F0502020204030204" pitchFamily="34" charset="0"/>
              </a:rPr>
              <a:t>Dr. Ozires Silva</a:t>
            </a:r>
          </a:p>
        </p:txBody>
      </p:sp>
    </p:spTree>
    <p:extLst>
      <p:ext uri="{BB962C8B-B14F-4D97-AF65-F5344CB8AC3E}">
        <p14:creationId xmlns:p14="http://schemas.microsoft.com/office/powerpoint/2010/main" val="363244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xmlns="" id="{A4665B30-6A35-2845-AC23-79239A2DD1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861456" y="277590"/>
            <a:ext cx="2330544" cy="1906809"/>
          </a:xfrm>
          <a:prstGeom prst="rect">
            <a:avLst/>
          </a:prstGeom>
        </p:spPr>
      </p:pic>
      <p:sp>
        <p:nvSpPr>
          <p:cNvPr id="3" name="TextBox 9">
            <a:extLst>
              <a:ext uri="{FF2B5EF4-FFF2-40B4-BE49-F238E27FC236}">
                <a16:creationId xmlns:a16="http://schemas.microsoft.com/office/drawing/2014/main" xmlns="" id="{43454986-8053-0B43-834F-ACE9CF16240F}"/>
              </a:ext>
            </a:extLst>
          </p:cNvPr>
          <p:cNvSpPr txBox="1"/>
          <p:nvPr/>
        </p:nvSpPr>
        <p:spPr>
          <a:xfrm>
            <a:off x="990599" y="4118686"/>
            <a:ext cx="4608819" cy="892873"/>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gn="ctr">
              <a:lnSpc>
                <a:spcPct val="70000"/>
              </a:lnSpc>
              <a:defRPr sz="7000">
                <a:solidFill>
                  <a:srgbClr val="E94A41"/>
                </a:solidFill>
                <a:latin typeface="AmsiPro-Ultra"/>
                <a:ea typeface="AmsiPro-Ultra"/>
                <a:cs typeface="AmsiPro-Ultra"/>
                <a:sym typeface="AmsiPro-Ultra"/>
              </a:defRPr>
            </a:pPr>
            <a:r>
              <a:rPr lang="pt-BR" sz="3600" b="1">
                <a:solidFill>
                  <a:schemeClr val="bg1"/>
                </a:solidFill>
                <a:latin typeface="Calibri" panose="020F0502020204030204" pitchFamily="34" charset="0"/>
                <a:cs typeface="Calibri" panose="020F0502020204030204" pitchFamily="34" charset="0"/>
              </a:rPr>
              <a:t>UC - Modelagem de Software </a:t>
            </a:r>
          </a:p>
        </p:txBody>
      </p:sp>
    </p:spTree>
    <p:extLst>
      <p:ext uri="{BB962C8B-B14F-4D97-AF65-F5344CB8AC3E}">
        <p14:creationId xmlns:p14="http://schemas.microsoft.com/office/powerpoint/2010/main" val="191950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xmlns="" id="{74F4C6B6-6204-3A4B-9761-901617C1822D}"/>
              </a:ext>
            </a:extLst>
          </p:cNvPr>
          <p:cNvSpPr txBox="1"/>
          <p:nvPr/>
        </p:nvSpPr>
        <p:spPr>
          <a:xfrm>
            <a:off x="5684942" y="4473802"/>
            <a:ext cx="5586622" cy="642612"/>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gn="ctr">
              <a:lnSpc>
                <a:spcPct val="70000"/>
              </a:lnSpc>
              <a:defRPr sz="7000">
                <a:solidFill>
                  <a:srgbClr val="E94A41"/>
                </a:solidFill>
                <a:latin typeface="AmsiPro-Ultra"/>
                <a:ea typeface="AmsiPro-Ultra"/>
                <a:cs typeface="AmsiPro-Ultra"/>
                <a:sym typeface="AmsiPro-Ultra"/>
              </a:defRPr>
            </a:pPr>
            <a:r>
              <a:rPr lang="pt-BR" sz="4800" b="1" dirty="0" smtClean="0">
                <a:solidFill>
                  <a:schemeClr val="bg1"/>
                </a:solidFill>
                <a:latin typeface="Calibri" panose="020F0502020204030204" pitchFamily="34" charset="0"/>
                <a:cs typeface="Calibri" panose="020F0502020204030204" pitchFamily="34" charset="0"/>
              </a:rPr>
              <a:t>Ementa</a:t>
            </a:r>
            <a:endParaRPr lang="pt-BR" sz="4800" b="1" dirty="0">
              <a:solidFill>
                <a:schemeClr val="bg1"/>
              </a:solidFill>
              <a:latin typeface="Calibri" panose="020F0502020204030204" pitchFamily="34" charset="0"/>
              <a:cs typeface="Calibri" panose="020F0502020204030204" pitchFamily="34" charset="0"/>
            </a:endParaRPr>
          </a:p>
        </p:txBody>
      </p:sp>
      <p:pic>
        <p:nvPicPr>
          <p:cNvPr id="13" name="Gráfico 12">
            <a:extLst>
              <a:ext uri="{FF2B5EF4-FFF2-40B4-BE49-F238E27FC236}">
                <a16:creationId xmlns:a16="http://schemas.microsoft.com/office/drawing/2014/main" xmlns="" id="{D5ED22DF-2C23-1E4B-83FE-A3B4012EBF7C}"/>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8577917" y="2840908"/>
            <a:ext cx="549547" cy="1034443"/>
          </a:xfrm>
          <a:prstGeom prst="rect">
            <a:avLst/>
          </a:prstGeom>
        </p:spPr>
      </p:pic>
      <p:pic>
        <p:nvPicPr>
          <p:cNvPr id="12" name="Gráfico 11">
            <a:extLst>
              <a:ext uri="{FF2B5EF4-FFF2-40B4-BE49-F238E27FC236}">
                <a16:creationId xmlns:a16="http://schemas.microsoft.com/office/drawing/2014/main" xmlns="" id="{86EF14B8-9B4A-B248-9CAA-F895B9115C7E}"/>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8577916" y="2840908"/>
            <a:ext cx="549547" cy="1034443"/>
          </a:xfrm>
          <a:prstGeom prst="rect">
            <a:avLst/>
          </a:prstGeom>
        </p:spPr>
      </p:pic>
    </p:spTree>
    <p:extLst>
      <p:ext uri="{BB962C8B-B14F-4D97-AF65-F5344CB8AC3E}">
        <p14:creationId xmlns:p14="http://schemas.microsoft.com/office/powerpoint/2010/main" val="318923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xmlns="" id="{5A75B0F2-F2CA-D144-8A8B-AA62FEA378A7}"/>
              </a:ext>
            </a:extLst>
          </p:cNvPr>
          <p:cNvSpPr txBox="1"/>
          <p:nvPr/>
        </p:nvSpPr>
        <p:spPr>
          <a:xfrm>
            <a:off x="693330" y="420099"/>
            <a:ext cx="6327540"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alibri" panose="020F0502020204030204" pitchFamily="34" charset="0"/>
                <a:cs typeface="Calibri" panose="020F0502020204030204" pitchFamily="34" charset="0"/>
              </a:rPr>
              <a:t>Ementa</a:t>
            </a:r>
            <a:endParaRPr lang="pt-BR" sz="2800" b="1" dirty="0">
              <a:solidFill>
                <a:schemeClr val="bg1"/>
              </a:solidFill>
              <a:latin typeface="Calibri" panose="020F0502020204030204" pitchFamily="34" charset="0"/>
              <a:cs typeface="Calibri" panose="020F0502020204030204" pitchFamily="34" charset="0"/>
            </a:endParaRPr>
          </a:p>
        </p:txBody>
      </p:sp>
      <p:sp>
        <p:nvSpPr>
          <p:cNvPr id="3" name="CaixaDeTexto 2">
            <a:extLst>
              <a:ext uri="{FF2B5EF4-FFF2-40B4-BE49-F238E27FC236}">
                <a16:creationId xmlns:a16="http://schemas.microsoft.com/office/drawing/2014/main" xmlns="" id="{66E46F9A-DE90-4A90-8C7C-3F47456AA052}"/>
              </a:ext>
            </a:extLst>
          </p:cNvPr>
          <p:cNvSpPr txBox="1"/>
          <p:nvPr/>
        </p:nvSpPr>
        <p:spPr>
          <a:xfrm>
            <a:off x="561316" y="1827579"/>
            <a:ext cx="10167040" cy="584775"/>
          </a:xfrm>
          <a:prstGeom prst="rect">
            <a:avLst/>
          </a:prstGeom>
          <a:noFill/>
        </p:spPr>
        <p:txBody>
          <a:bodyPr wrap="square" rtlCol="0">
            <a:spAutoFit/>
          </a:bodyPr>
          <a:lstStyle/>
          <a:p>
            <a:endParaRPr lang="en-US" sz="3200" dirty="0"/>
          </a:p>
        </p:txBody>
      </p:sp>
      <p:graphicFrame>
        <p:nvGraphicFramePr>
          <p:cNvPr id="5" name="Tabela 4"/>
          <p:cNvGraphicFramePr>
            <a:graphicFrameLocks noGrp="1"/>
          </p:cNvGraphicFramePr>
          <p:nvPr>
            <p:extLst>
              <p:ext uri="{D42A27DB-BD31-4B8C-83A1-F6EECF244321}">
                <p14:modId xmlns:p14="http://schemas.microsoft.com/office/powerpoint/2010/main" val="640581240"/>
              </p:ext>
            </p:extLst>
          </p:nvPr>
        </p:nvGraphicFramePr>
        <p:xfrm>
          <a:off x="824934" y="1201003"/>
          <a:ext cx="10050810" cy="5512512"/>
        </p:xfrm>
        <a:graphic>
          <a:graphicData uri="http://schemas.openxmlformats.org/drawingml/2006/table">
            <a:tbl>
              <a:tblPr firstRow="1" firstCol="1" bandRow="1">
                <a:tableStyleId>{5C22544A-7EE6-4342-B048-85BDC9FD1C3A}</a:tableStyleId>
              </a:tblPr>
              <a:tblGrid>
                <a:gridCol w="10050810"/>
              </a:tblGrid>
              <a:tr h="5512512">
                <a:tc>
                  <a:txBody>
                    <a:bodyPr/>
                    <a:lstStyle/>
                    <a:p>
                      <a:pPr algn="just">
                        <a:lnSpc>
                          <a:spcPct val="115000"/>
                        </a:lnSpc>
                        <a:spcBef>
                          <a:spcPts val="600"/>
                        </a:spcBef>
                        <a:spcAft>
                          <a:spcPts val="0"/>
                        </a:spcAft>
                      </a:pPr>
                      <a:r>
                        <a:rPr lang="pt-BR" sz="1100" dirty="0">
                          <a:effectLst/>
                        </a:rPr>
                        <a:t>Visão geral do conceito de processo de software. </a:t>
                      </a:r>
                      <a:endParaRPr lang="pt-BR" sz="1100" dirty="0" smtClean="0">
                        <a:effectLst/>
                      </a:endParaRPr>
                    </a:p>
                    <a:p>
                      <a:pPr algn="just">
                        <a:lnSpc>
                          <a:spcPct val="115000"/>
                        </a:lnSpc>
                        <a:spcBef>
                          <a:spcPts val="600"/>
                        </a:spcBef>
                        <a:spcAft>
                          <a:spcPts val="0"/>
                        </a:spcAft>
                      </a:pPr>
                      <a:r>
                        <a:rPr lang="pt-BR" sz="1100" dirty="0" smtClean="0">
                          <a:effectLst/>
                        </a:rPr>
                        <a:t>Fundamentos </a:t>
                      </a:r>
                      <a:r>
                        <a:rPr lang="pt-BR" sz="1100" dirty="0">
                          <a:effectLst/>
                        </a:rPr>
                        <a:t>de requisitos e visão geral de técnicas para </a:t>
                      </a:r>
                      <a:r>
                        <a:rPr lang="pt-BR" sz="1100" dirty="0" err="1">
                          <a:effectLst/>
                        </a:rPr>
                        <a:t>elicitação</a:t>
                      </a:r>
                      <a:r>
                        <a:rPr lang="pt-BR" sz="1100" dirty="0">
                          <a:effectLst/>
                        </a:rPr>
                        <a:t> de requisitos. </a:t>
                      </a:r>
                      <a:endParaRPr lang="pt-BR" sz="1100" dirty="0" smtClean="0">
                        <a:effectLst/>
                      </a:endParaRPr>
                    </a:p>
                    <a:p>
                      <a:pPr algn="just">
                        <a:lnSpc>
                          <a:spcPct val="115000"/>
                        </a:lnSpc>
                        <a:spcBef>
                          <a:spcPts val="600"/>
                        </a:spcBef>
                        <a:spcAft>
                          <a:spcPts val="0"/>
                        </a:spcAft>
                      </a:pPr>
                      <a:r>
                        <a:rPr lang="pt-BR" sz="1100" dirty="0" smtClean="0">
                          <a:effectLst/>
                        </a:rPr>
                        <a:t>Tipos </a:t>
                      </a:r>
                      <a:r>
                        <a:rPr lang="pt-BR" sz="1100" dirty="0">
                          <a:effectLst/>
                        </a:rPr>
                        <a:t>de requisitos: funcionais e não funcionais. Prototipação não funcional. </a:t>
                      </a:r>
                      <a:endParaRPr lang="pt-BR" sz="1100" dirty="0" smtClean="0">
                        <a:effectLst/>
                      </a:endParaRPr>
                    </a:p>
                    <a:p>
                      <a:pPr algn="just">
                        <a:lnSpc>
                          <a:spcPct val="115000"/>
                        </a:lnSpc>
                        <a:spcBef>
                          <a:spcPts val="600"/>
                        </a:spcBef>
                        <a:spcAft>
                          <a:spcPts val="0"/>
                        </a:spcAft>
                      </a:pPr>
                      <a:r>
                        <a:rPr lang="pt-BR" sz="1100" dirty="0" smtClean="0">
                          <a:effectLst/>
                        </a:rPr>
                        <a:t>Análise </a:t>
                      </a:r>
                      <a:r>
                        <a:rPr lang="pt-BR" sz="1100" dirty="0">
                          <a:effectLst/>
                        </a:rPr>
                        <a:t>e projeto orientado a objetos. Notação UML (</a:t>
                      </a:r>
                      <a:r>
                        <a:rPr lang="pt-BR" sz="1100" dirty="0" err="1">
                          <a:effectLst/>
                        </a:rPr>
                        <a:t>Unified</a:t>
                      </a:r>
                      <a:r>
                        <a:rPr lang="pt-BR" sz="1100" dirty="0">
                          <a:effectLst/>
                        </a:rPr>
                        <a:t> </a:t>
                      </a:r>
                      <a:r>
                        <a:rPr lang="pt-BR" sz="1100" dirty="0" err="1">
                          <a:effectLst/>
                        </a:rPr>
                        <a:t>Modeling</a:t>
                      </a:r>
                      <a:r>
                        <a:rPr lang="pt-BR" sz="1100" dirty="0">
                          <a:effectLst/>
                        </a:rPr>
                        <a:t> </a:t>
                      </a:r>
                      <a:r>
                        <a:rPr lang="pt-BR" sz="1100" dirty="0" err="1">
                          <a:effectLst/>
                        </a:rPr>
                        <a:t>Language</a:t>
                      </a:r>
                      <a:r>
                        <a:rPr lang="pt-BR" sz="1100" dirty="0">
                          <a:effectLst/>
                        </a:rPr>
                        <a:t>). </a:t>
                      </a:r>
                      <a:endParaRPr lang="pt-BR" sz="1100" dirty="0" smtClean="0">
                        <a:effectLst/>
                      </a:endParaRPr>
                    </a:p>
                    <a:p>
                      <a:pPr algn="just">
                        <a:lnSpc>
                          <a:spcPct val="115000"/>
                        </a:lnSpc>
                        <a:spcBef>
                          <a:spcPts val="600"/>
                        </a:spcBef>
                        <a:spcAft>
                          <a:spcPts val="0"/>
                        </a:spcAft>
                      </a:pPr>
                      <a:r>
                        <a:rPr lang="pt-BR" sz="1100" dirty="0" smtClean="0">
                          <a:effectLst/>
                        </a:rPr>
                        <a:t>Modelo </a:t>
                      </a:r>
                      <a:r>
                        <a:rPr lang="pt-BR" sz="1100" dirty="0">
                          <a:effectLst/>
                        </a:rPr>
                        <a:t>de casos de uso (diagrama e especificação). User </a:t>
                      </a:r>
                      <a:r>
                        <a:rPr lang="pt-BR" sz="1100" dirty="0" err="1">
                          <a:effectLst/>
                        </a:rPr>
                        <a:t>stories</a:t>
                      </a:r>
                      <a:r>
                        <a:rPr lang="pt-BR" sz="1100" dirty="0">
                          <a:effectLst/>
                        </a:rPr>
                        <a:t>. </a:t>
                      </a:r>
                      <a:endParaRPr lang="pt-BR" sz="1100" dirty="0" smtClean="0">
                        <a:effectLst/>
                      </a:endParaRPr>
                    </a:p>
                    <a:p>
                      <a:pPr algn="just">
                        <a:lnSpc>
                          <a:spcPct val="115000"/>
                        </a:lnSpc>
                        <a:spcBef>
                          <a:spcPts val="600"/>
                        </a:spcBef>
                        <a:spcAft>
                          <a:spcPts val="0"/>
                        </a:spcAft>
                      </a:pPr>
                      <a:r>
                        <a:rPr lang="pt-BR" sz="1100" dirty="0" smtClean="0">
                          <a:effectLst/>
                        </a:rPr>
                        <a:t>Diagrama </a:t>
                      </a:r>
                      <a:r>
                        <a:rPr lang="pt-BR" sz="1100" dirty="0">
                          <a:effectLst/>
                        </a:rPr>
                        <a:t>de classes. </a:t>
                      </a:r>
                      <a:endParaRPr lang="pt-BR" sz="1100" dirty="0" smtClean="0">
                        <a:effectLst/>
                      </a:endParaRPr>
                    </a:p>
                    <a:p>
                      <a:pPr algn="just">
                        <a:lnSpc>
                          <a:spcPct val="115000"/>
                        </a:lnSpc>
                        <a:spcBef>
                          <a:spcPts val="600"/>
                        </a:spcBef>
                        <a:spcAft>
                          <a:spcPts val="0"/>
                        </a:spcAft>
                      </a:pPr>
                      <a:r>
                        <a:rPr lang="pt-BR" sz="1100" dirty="0" smtClean="0">
                          <a:effectLst/>
                        </a:rPr>
                        <a:t>Diagrama </a:t>
                      </a:r>
                      <a:r>
                        <a:rPr lang="pt-BR" sz="1100" dirty="0">
                          <a:effectLst/>
                        </a:rPr>
                        <a:t>de sequência. </a:t>
                      </a:r>
                      <a:endParaRPr lang="pt-BR" sz="1100" dirty="0" smtClean="0">
                        <a:effectLst/>
                      </a:endParaRPr>
                    </a:p>
                    <a:p>
                      <a:pPr algn="just">
                        <a:lnSpc>
                          <a:spcPct val="115000"/>
                        </a:lnSpc>
                        <a:spcBef>
                          <a:spcPts val="600"/>
                        </a:spcBef>
                        <a:spcAft>
                          <a:spcPts val="0"/>
                        </a:spcAft>
                      </a:pPr>
                      <a:r>
                        <a:rPr lang="pt-BR" sz="1100" dirty="0" smtClean="0">
                          <a:effectLst/>
                        </a:rPr>
                        <a:t>Diagrama </a:t>
                      </a:r>
                      <a:r>
                        <a:rPr lang="pt-BR" sz="1100" dirty="0">
                          <a:effectLst/>
                        </a:rPr>
                        <a:t>de estados</a:t>
                      </a:r>
                      <a:r>
                        <a:rPr lang="pt-BR" sz="1100" dirty="0" smtClean="0">
                          <a:effectLst/>
                        </a:rPr>
                        <a:t>.</a:t>
                      </a:r>
                    </a:p>
                    <a:p>
                      <a:pPr algn="just">
                        <a:lnSpc>
                          <a:spcPct val="115000"/>
                        </a:lnSpc>
                        <a:spcBef>
                          <a:spcPts val="600"/>
                        </a:spcBef>
                        <a:spcAft>
                          <a:spcPts val="0"/>
                        </a:spcAft>
                      </a:pPr>
                      <a:r>
                        <a:rPr lang="pt-BR" sz="1100" dirty="0" smtClean="0">
                          <a:effectLst/>
                        </a:rPr>
                        <a:t> </a:t>
                      </a:r>
                      <a:r>
                        <a:rPr lang="pt-BR" sz="1100" dirty="0">
                          <a:effectLst/>
                        </a:rPr>
                        <a:t>Diagrama de atividades. </a:t>
                      </a:r>
                      <a:endParaRPr lang="pt-BR" sz="1100" dirty="0" smtClean="0">
                        <a:effectLst/>
                      </a:endParaRPr>
                    </a:p>
                    <a:p>
                      <a:pPr algn="just">
                        <a:lnSpc>
                          <a:spcPct val="115000"/>
                        </a:lnSpc>
                        <a:spcBef>
                          <a:spcPts val="600"/>
                        </a:spcBef>
                        <a:spcAft>
                          <a:spcPts val="0"/>
                        </a:spcAft>
                      </a:pPr>
                      <a:r>
                        <a:rPr lang="pt-BR" sz="1100" dirty="0" smtClean="0">
                          <a:effectLst/>
                        </a:rPr>
                        <a:t>Diagrama </a:t>
                      </a:r>
                      <a:r>
                        <a:rPr lang="pt-BR" sz="1100" dirty="0">
                          <a:effectLst/>
                        </a:rPr>
                        <a:t>de componentes</a:t>
                      </a:r>
                      <a:r>
                        <a:rPr lang="pt-BR" sz="1100" dirty="0" smtClean="0">
                          <a:effectLst/>
                        </a:rPr>
                        <a:t>.</a:t>
                      </a:r>
                    </a:p>
                    <a:p>
                      <a:pPr algn="just">
                        <a:lnSpc>
                          <a:spcPct val="115000"/>
                        </a:lnSpc>
                        <a:spcBef>
                          <a:spcPts val="600"/>
                        </a:spcBef>
                        <a:spcAft>
                          <a:spcPts val="0"/>
                        </a:spcAft>
                      </a:pPr>
                      <a:r>
                        <a:rPr lang="pt-BR" sz="1100" dirty="0" smtClean="0">
                          <a:effectLst/>
                        </a:rPr>
                        <a:t>Diagrama </a:t>
                      </a:r>
                      <a:r>
                        <a:rPr lang="pt-BR" sz="1100" dirty="0">
                          <a:effectLst/>
                        </a:rPr>
                        <a:t>de implantação</a:t>
                      </a:r>
                      <a:r>
                        <a:rPr lang="pt-BR" sz="1100" dirty="0" smtClean="0">
                          <a:effectLst/>
                        </a:rPr>
                        <a:t>.</a:t>
                      </a:r>
                    </a:p>
                    <a:p>
                      <a:pPr algn="just">
                        <a:lnSpc>
                          <a:spcPct val="115000"/>
                        </a:lnSpc>
                        <a:spcBef>
                          <a:spcPts val="600"/>
                        </a:spcBef>
                        <a:spcAft>
                          <a:spcPts val="0"/>
                        </a:spcAft>
                      </a:pPr>
                      <a:r>
                        <a:rPr lang="pt-BR" sz="1100" dirty="0" smtClean="0">
                          <a:effectLst/>
                        </a:rPr>
                        <a:t> </a:t>
                      </a:r>
                      <a:r>
                        <a:rPr lang="pt-BR" sz="1100" dirty="0">
                          <a:effectLst/>
                        </a:rPr>
                        <a:t>Análise e projeto de banco de dados. </a:t>
                      </a:r>
                      <a:endParaRPr lang="pt-BR" sz="1100" dirty="0" smtClean="0">
                        <a:effectLst/>
                      </a:endParaRPr>
                    </a:p>
                    <a:p>
                      <a:pPr algn="just">
                        <a:lnSpc>
                          <a:spcPct val="115000"/>
                        </a:lnSpc>
                        <a:spcBef>
                          <a:spcPts val="600"/>
                        </a:spcBef>
                        <a:spcAft>
                          <a:spcPts val="0"/>
                        </a:spcAft>
                      </a:pPr>
                      <a:r>
                        <a:rPr lang="pt-BR" sz="1100" dirty="0" smtClean="0">
                          <a:effectLst/>
                        </a:rPr>
                        <a:t>Modelo </a:t>
                      </a:r>
                      <a:r>
                        <a:rPr lang="pt-BR" sz="1100" dirty="0">
                          <a:effectLst/>
                        </a:rPr>
                        <a:t>entidade relacionamento</a:t>
                      </a:r>
                      <a:r>
                        <a:rPr lang="pt-BR" sz="1100" dirty="0" smtClean="0">
                          <a:effectLst/>
                        </a:rPr>
                        <a:t>.</a:t>
                      </a:r>
                    </a:p>
                    <a:p>
                      <a:pPr algn="just">
                        <a:lnSpc>
                          <a:spcPct val="115000"/>
                        </a:lnSpc>
                        <a:spcBef>
                          <a:spcPts val="600"/>
                        </a:spcBef>
                        <a:spcAft>
                          <a:spcPts val="0"/>
                        </a:spcAft>
                      </a:pPr>
                      <a:r>
                        <a:rPr lang="pt-BR" sz="1100" dirty="0" smtClean="0">
                          <a:effectLst/>
                        </a:rPr>
                        <a:t> </a:t>
                      </a:r>
                      <a:r>
                        <a:rPr lang="pt-BR" sz="1100" dirty="0">
                          <a:effectLst/>
                        </a:rPr>
                        <a:t>Modelo relacional e normalização. </a:t>
                      </a:r>
                      <a:endParaRPr lang="pt-BR" sz="1100" dirty="0" smtClean="0">
                        <a:effectLst/>
                      </a:endParaRPr>
                    </a:p>
                    <a:p>
                      <a:pPr algn="just">
                        <a:lnSpc>
                          <a:spcPct val="115000"/>
                        </a:lnSpc>
                        <a:spcBef>
                          <a:spcPts val="600"/>
                        </a:spcBef>
                        <a:spcAft>
                          <a:spcPts val="0"/>
                        </a:spcAft>
                      </a:pPr>
                      <a:r>
                        <a:rPr lang="pt-BR" sz="1100" dirty="0" smtClean="0">
                          <a:effectLst/>
                        </a:rPr>
                        <a:t>Modelo </a:t>
                      </a:r>
                      <a:r>
                        <a:rPr lang="pt-BR" sz="1100" dirty="0">
                          <a:effectLst/>
                        </a:rPr>
                        <a:t>lógico e físico de banco de dados. </a:t>
                      </a:r>
                      <a:endParaRPr lang="pt-BR" sz="1100" dirty="0" smtClean="0">
                        <a:effectLst/>
                      </a:endParaRPr>
                    </a:p>
                    <a:p>
                      <a:pPr algn="just">
                        <a:lnSpc>
                          <a:spcPct val="115000"/>
                        </a:lnSpc>
                        <a:spcBef>
                          <a:spcPts val="600"/>
                        </a:spcBef>
                        <a:spcAft>
                          <a:spcPts val="0"/>
                        </a:spcAft>
                      </a:pPr>
                      <a:r>
                        <a:rPr lang="pt-BR" sz="1100" dirty="0" smtClean="0">
                          <a:effectLst/>
                        </a:rPr>
                        <a:t>Operações </a:t>
                      </a:r>
                      <a:r>
                        <a:rPr lang="pt-BR" sz="1100" dirty="0">
                          <a:effectLst/>
                        </a:rPr>
                        <a:t>matemáticas básicas com vetores e matrizes. </a:t>
                      </a:r>
                      <a:endParaRPr lang="pt-BR" sz="1100" dirty="0" smtClean="0">
                        <a:effectLst/>
                      </a:endParaRPr>
                    </a:p>
                    <a:p>
                      <a:pPr algn="just">
                        <a:lnSpc>
                          <a:spcPct val="115000"/>
                        </a:lnSpc>
                        <a:spcBef>
                          <a:spcPts val="600"/>
                        </a:spcBef>
                        <a:spcAft>
                          <a:spcPts val="0"/>
                        </a:spcAft>
                      </a:pPr>
                      <a:r>
                        <a:rPr lang="pt-BR" sz="1100" dirty="0" smtClean="0">
                          <a:effectLst/>
                        </a:rPr>
                        <a:t>Teoria </a:t>
                      </a:r>
                      <a:r>
                        <a:rPr lang="pt-BR" sz="1100" dirty="0">
                          <a:effectLst/>
                        </a:rPr>
                        <a:t>de conjuntos</a:t>
                      </a:r>
                      <a:r>
                        <a:rPr lang="pt-BR" sz="1100" dirty="0" smtClean="0">
                          <a:effectLst/>
                        </a:rPr>
                        <a:t>.</a:t>
                      </a:r>
                    </a:p>
                    <a:p>
                      <a:pPr algn="just">
                        <a:lnSpc>
                          <a:spcPct val="115000"/>
                        </a:lnSpc>
                        <a:spcBef>
                          <a:spcPts val="600"/>
                        </a:spcBef>
                        <a:spcAft>
                          <a:spcPts val="0"/>
                        </a:spcAft>
                      </a:pPr>
                      <a:r>
                        <a:rPr lang="pt-BR" sz="1100" dirty="0" smtClean="0">
                          <a:effectLst/>
                        </a:rPr>
                        <a:t> </a:t>
                      </a:r>
                      <a:r>
                        <a:rPr lang="pt-BR" sz="1100" dirty="0">
                          <a:effectLst/>
                        </a:rPr>
                        <a:t>Álgebra. </a:t>
                      </a:r>
                      <a:endParaRPr lang="pt-BR" sz="1100" dirty="0" smtClean="0">
                        <a:effectLst/>
                      </a:endParaRPr>
                    </a:p>
                    <a:p>
                      <a:pPr algn="just">
                        <a:lnSpc>
                          <a:spcPct val="115000"/>
                        </a:lnSpc>
                        <a:spcBef>
                          <a:spcPts val="600"/>
                        </a:spcBef>
                        <a:spcAft>
                          <a:spcPts val="0"/>
                        </a:spcAft>
                      </a:pPr>
                      <a:r>
                        <a:rPr lang="pt-BR" sz="1100" dirty="0" smtClean="0">
                          <a:effectLst/>
                        </a:rPr>
                        <a:t>Geometria.</a:t>
                      </a:r>
                    </a:p>
                    <a:p>
                      <a:pPr algn="just">
                        <a:lnSpc>
                          <a:spcPct val="115000"/>
                        </a:lnSpc>
                        <a:spcBef>
                          <a:spcPts val="600"/>
                        </a:spcBef>
                        <a:spcAft>
                          <a:spcPts val="0"/>
                        </a:spcAft>
                      </a:pPr>
                      <a:r>
                        <a:rPr lang="pt-BR" sz="1100" dirty="0" smtClean="0">
                          <a:effectLst/>
                        </a:rPr>
                        <a:t> </a:t>
                      </a:r>
                      <a:r>
                        <a:rPr lang="pt-BR" sz="1100" dirty="0">
                          <a:effectLst/>
                        </a:rPr>
                        <a:t>Raciocínio lógico booleano. </a:t>
                      </a:r>
                      <a:endParaRPr lang="pt-BR" sz="1100" dirty="0">
                        <a:solidFill>
                          <a:srgbClr val="404040"/>
                        </a:solidFill>
                        <a:effectLst/>
                        <a:latin typeface="Arial" panose="020B0604020202020204" pitchFamily="34" charset="0"/>
                        <a:ea typeface="Arial" panose="020B0604020202020204" pitchFamily="34" charset="0"/>
                        <a:cs typeface="Times New Roman" panose="02020603050405020304" pitchFamily="18" charset="0"/>
                      </a:endParaRPr>
                    </a:p>
                  </a:txBody>
                  <a:tcPr marT="0" marB="0" anchor="b"/>
                </a:tc>
              </a:tr>
            </a:tbl>
          </a:graphicData>
        </a:graphic>
      </p:graphicFrame>
    </p:spTree>
    <p:extLst>
      <p:ext uri="{BB962C8B-B14F-4D97-AF65-F5344CB8AC3E}">
        <p14:creationId xmlns:p14="http://schemas.microsoft.com/office/powerpoint/2010/main" val="262655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xmlns="" id="{74F4C6B6-6204-3A4B-9761-901617C1822D}"/>
              </a:ext>
            </a:extLst>
          </p:cNvPr>
          <p:cNvSpPr txBox="1"/>
          <p:nvPr/>
        </p:nvSpPr>
        <p:spPr>
          <a:xfrm>
            <a:off x="5684942" y="4473802"/>
            <a:ext cx="5586622" cy="642612"/>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gn="ctr">
              <a:lnSpc>
                <a:spcPct val="70000"/>
              </a:lnSpc>
              <a:defRPr sz="7000">
                <a:solidFill>
                  <a:srgbClr val="E94A41"/>
                </a:solidFill>
                <a:latin typeface="AmsiPro-Ultra"/>
                <a:ea typeface="AmsiPro-Ultra"/>
                <a:cs typeface="AmsiPro-Ultra"/>
                <a:sym typeface="AmsiPro-Ultra"/>
              </a:defRPr>
            </a:pPr>
            <a:r>
              <a:rPr lang="pt-BR" sz="4800" b="1" dirty="0" smtClean="0">
                <a:solidFill>
                  <a:schemeClr val="bg1"/>
                </a:solidFill>
                <a:latin typeface="Calibri" panose="020F0502020204030204" pitchFamily="34" charset="0"/>
                <a:cs typeface="Calibri" panose="020F0502020204030204" pitchFamily="34" charset="0"/>
              </a:rPr>
              <a:t>Avaliações</a:t>
            </a:r>
            <a:endParaRPr lang="pt-BR" sz="4800" b="1" dirty="0">
              <a:solidFill>
                <a:schemeClr val="bg1"/>
              </a:solidFill>
              <a:latin typeface="Calibri" panose="020F0502020204030204" pitchFamily="34" charset="0"/>
              <a:cs typeface="Calibri" panose="020F0502020204030204" pitchFamily="34" charset="0"/>
            </a:endParaRPr>
          </a:p>
        </p:txBody>
      </p:sp>
      <p:pic>
        <p:nvPicPr>
          <p:cNvPr id="13" name="Gráfico 12">
            <a:extLst>
              <a:ext uri="{FF2B5EF4-FFF2-40B4-BE49-F238E27FC236}">
                <a16:creationId xmlns:a16="http://schemas.microsoft.com/office/drawing/2014/main" xmlns="" id="{D5ED22DF-2C23-1E4B-83FE-A3B4012EBF7C}"/>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8577917" y="2840908"/>
            <a:ext cx="549547" cy="1034443"/>
          </a:xfrm>
          <a:prstGeom prst="rect">
            <a:avLst/>
          </a:prstGeom>
        </p:spPr>
      </p:pic>
      <p:pic>
        <p:nvPicPr>
          <p:cNvPr id="12" name="Gráfico 11">
            <a:extLst>
              <a:ext uri="{FF2B5EF4-FFF2-40B4-BE49-F238E27FC236}">
                <a16:creationId xmlns:a16="http://schemas.microsoft.com/office/drawing/2014/main" xmlns="" id="{86EF14B8-9B4A-B248-9CAA-F895B9115C7E}"/>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8577916" y="2840908"/>
            <a:ext cx="549547" cy="1034443"/>
          </a:xfrm>
          <a:prstGeom prst="rect">
            <a:avLst/>
          </a:prstGeom>
        </p:spPr>
      </p:pic>
    </p:spTree>
    <p:extLst>
      <p:ext uri="{BB962C8B-B14F-4D97-AF65-F5344CB8AC3E}">
        <p14:creationId xmlns:p14="http://schemas.microsoft.com/office/powerpoint/2010/main" val="95499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xmlns="" id="{5A75B0F2-F2CA-D144-8A8B-AA62FEA378A7}"/>
              </a:ext>
            </a:extLst>
          </p:cNvPr>
          <p:cNvSpPr txBox="1"/>
          <p:nvPr/>
        </p:nvSpPr>
        <p:spPr>
          <a:xfrm>
            <a:off x="693330" y="420099"/>
            <a:ext cx="6327540"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alibri" panose="020F0502020204030204" pitchFamily="34" charset="0"/>
                <a:cs typeface="Calibri" panose="020F0502020204030204" pitchFamily="34" charset="0"/>
              </a:rPr>
              <a:t>Avaliações</a:t>
            </a:r>
            <a:endParaRPr lang="pt-BR" sz="2800" b="1" dirty="0">
              <a:solidFill>
                <a:schemeClr val="bg1"/>
              </a:solidFill>
              <a:latin typeface="Calibri" panose="020F0502020204030204" pitchFamily="34" charset="0"/>
              <a:cs typeface="Calibri" panose="020F0502020204030204" pitchFamily="34" charset="0"/>
            </a:endParaRPr>
          </a:p>
        </p:txBody>
      </p:sp>
      <p:sp>
        <p:nvSpPr>
          <p:cNvPr id="3" name="CaixaDeTexto 2">
            <a:extLst>
              <a:ext uri="{FF2B5EF4-FFF2-40B4-BE49-F238E27FC236}">
                <a16:creationId xmlns:a16="http://schemas.microsoft.com/office/drawing/2014/main" xmlns="" id="{66E46F9A-DE90-4A90-8C7C-3F47456AA052}"/>
              </a:ext>
            </a:extLst>
          </p:cNvPr>
          <p:cNvSpPr txBox="1"/>
          <p:nvPr/>
        </p:nvSpPr>
        <p:spPr>
          <a:xfrm>
            <a:off x="561316" y="1827579"/>
            <a:ext cx="10167040" cy="584775"/>
          </a:xfrm>
          <a:prstGeom prst="rect">
            <a:avLst/>
          </a:prstGeom>
          <a:noFill/>
        </p:spPr>
        <p:txBody>
          <a:bodyPr wrap="square" rtlCol="0">
            <a:spAutoFit/>
          </a:bodyPr>
          <a:lstStyle/>
          <a:p>
            <a:endParaRPr lang="en-US" sz="3200" dirty="0"/>
          </a:p>
        </p:txBody>
      </p:sp>
      <p:graphicFrame>
        <p:nvGraphicFramePr>
          <p:cNvPr id="4" name="Tabela 3"/>
          <p:cNvGraphicFramePr>
            <a:graphicFrameLocks noGrp="1"/>
          </p:cNvGraphicFramePr>
          <p:nvPr>
            <p:extLst>
              <p:ext uri="{D42A27DB-BD31-4B8C-83A1-F6EECF244321}">
                <p14:modId xmlns:p14="http://schemas.microsoft.com/office/powerpoint/2010/main" val="730415147"/>
              </p:ext>
            </p:extLst>
          </p:nvPr>
        </p:nvGraphicFramePr>
        <p:xfrm>
          <a:off x="1378423" y="1199959"/>
          <a:ext cx="9349932" cy="5190173"/>
        </p:xfrm>
        <a:graphic>
          <a:graphicData uri="http://schemas.openxmlformats.org/drawingml/2006/table">
            <a:tbl>
              <a:tblPr firstRow="1" firstCol="1" bandRow="1">
                <a:tableStyleId>{5C22544A-7EE6-4342-B048-85BDC9FD1C3A}</a:tableStyleId>
              </a:tblPr>
              <a:tblGrid>
                <a:gridCol w="9349932"/>
              </a:tblGrid>
              <a:tr h="4176215">
                <a:tc>
                  <a:txBody>
                    <a:bodyPr/>
                    <a:lstStyle/>
                    <a:p>
                      <a:pPr algn="ctr">
                        <a:lnSpc>
                          <a:spcPct val="115000"/>
                        </a:lnSpc>
                        <a:spcBef>
                          <a:spcPts val="600"/>
                        </a:spcBef>
                        <a:spcAft>
                          <a:spcPts val="0"/>
                        </a:spcAft>
                      </a:pPr>
                      <a:r>
                        <a:rPr lang="pt-BR" dirty="0" smtClean="0">
                          <a:solidFill>
                            <a:srgbClr val="FFFF00"/>
                          </a:solidFill>
                        </a:rPr>
                        <a:t>A </a:t>
                      </a:r>
                      <a:r>
                        <a:rPr lang="pt-BR" dirty="0">
                          <a:solidFill>
                            <a:srgbClr val="FFFF00"/>
                          </a:solidFill>
                        </a:rPr>
                        <a:t>nota final do semestre será composta por:</a:t>
                      </a:r>
                    </a:p>
                    <a:p>
                      <a:pPr algn="just">
                        <a:lnSpc>
                          <a:spcPct val="115000"/>
                        </a:lnSpc>
                        <a:spcBef>
                          <a:spcPts val="600"/>
                        </a:spcBef>
                        <a:spcAft>
                          <a:spcPts val="0"/>
                        </a:spcAft>
                      </a:pPr>
                      <a:r>
                        <a:rPr lang="pt-BR" dirty="0">
                          <a:solidFill>
                            <a:srgbClr val="FFFF00"/>
                          </a:solidFill>
                        </a:rPr>
                        <a:t>A1</a:t>
                      </a:r>
                      <a:r>
                        <a:rPr lang="pt-BR" sz="1200" dirty="0">
                          <a:solidFill>
                            <a:srgbClr val="FFFF00"/>
                          </a:solidFill>
                          <a:effectLst/>
                        </a:rPr>
                        <a:t> </a:t>
                      </a:r>
                      <a:r>
                        <a:rPr lang="pt-BR" sz="1200" dirty="0">
                          <a:effectLst/>
                        </a:rPr>
                        <a:t>– Avaliação dissertativa em que o aluno demonstrará habilidades na expressão da linguagem, códigos e signos da área, </a:t>
                      </a:r>
                      <a:r>
                        <a:rPr lang="pt-BR" dirty="0">
                          <a:solidFill>
                            <a:srgbClr val="FFFF00"/>
                          </a:solidFill>
                        </a:rPr>
                        <a:t>valendo 30 pontos.</a:t>
                      </a:r>
                    </a:p>
                    <a:p>
                      <a:pPr algn="just">
                        <a:lnSpc>
                          <a:spcPct val="115000"/>
                        </a:lnSpc>
                        <a:spcBef>
                          <a:spcPts val="600"/>
                        </a:spcBef>
                        <a:spcAft>
                          <a:spcPts val="0"/>
                        </a:spcAft>
                      </a:pPr>
                      <a:r>
                        <a:rPr lang="pt-BR" dirty="0">
                          <a:solidFill>
                            <a:srgbClr val="FFFF00"/>
                          </a:solidFill>
                        </a:rPr>
                        <a:t>A2 </a:t>
                      </a:r>
                      <a:r>
                        <a:rPr lang="pt-BR" dirty="0"/>
                        <a:t>–</a:t>
                      </a:r>
                      <a:r>
                        <a:rPr lang="pt-BR" sz="1200" dirty="0">
                          <a:effectLst/>
                        </a:rPr>
                        <a:t> Avaliação com questões de múltipla escolha em que o aluno demonstrará habilidades de leitura, interpretação, análise de informações e estabelecimento de relações</a:t>
                      </a:r>
                      <a:r>
                        <a:rPr lang="pt-BR" dirty="0"/>
                        <a:t>, </a:t>
                      </a:r>
                      <a:r>
                        <a:rPr lang="pt-BR" dirty="0">
                          <a:solidFill>
                            <a:srgbClr val="FFFF00"/>
                          </a:solidFill>
                        </a:rPr>
                        <a:t>valendo 30 pontos.</a:t>
                      </a:r>
                    </a:p>
                    <a:p>
                      <a:pPr algn="just">
                        <a:lnSpc>
                          <a:spcPct val="115000"/>
                        </a:lnSpc>
                        <a:spcBef>
                          <a:spcPts val="600"/>
                        </a:spcBef>
                        <a:spcAft>
                          <a:spcPts val="0"/>
                        </a:spcAft>
                      </a:pPr>
                      <a:r>
                        <a:rPr lang="pt-BR" dirty="0">
                          <a:solidFill>
                            <a:srgbClr val="FFFF00"/>
                          </a:solidFill>
                        </a:rPr>
                        <a:t>A3 </a:t>
                      </a:r>
                      <a:r>
                        <a:rPr lang="pt-BR" sz="1200" dirty="0">
                          <a:effectLst/>
                        </a:rPr>
                        <a:t>– Avaliação de desempenho como resultado do processo composto por uma variedade de feedbacks para o atingimento das metas de compreensão e a concretização dos desempenhos parciais e consequente construção do desempenho final, </a:t>
                      </a:r>
                      <a:r>
                        <a:rPr lang="pt-BR" dirty="0">
                          <a:solidFill>
                            <a:srgbClr val="FFFF00"/>
                          </a:solidFill>
                        </a:rPr>
                        <a:t>valendo 40 pontos.</a:t>
                      </a:r>
                    </a:p>
                    <a:p>
                      <a:pPr algn="ctr">
                        <a:lnSpc>
                          <a:spcPct val="115000"/>
                        </a:lnSpc>
                        <a:spcBef>
                          <a:spcPts val="600"/>
                        </a:spcBef>
                        <a:spcAft>
                          <a:spcPts val="0"/>
                        </a:spcAft>
                      </a:pPr>
                      <a:r>
                        <a:rPr lang="pt-BR" dirty="0"/>
                        <a:t> </a:t>
                      </a:r>
                      <a:r>
                        <a:rPr lang="pt-BR" dirty="0" smtClean="0"/>
                        <a:t>         </a:t>
                      </a:r>
                      <a:r>
                        <a:rPr lang="pt-BR" dirty="0" smtClean="0">
                          <a:solidFill>
                            <a:srgbClr val="FFFF00"/>
                          </a:solidFill>
                        </a:rPr>
                        <a:t>Critérios </a:t>
                      </a:r>
                      <a:r>
                        <a:rPr lang="pt-BR" dirty="0">
                          <a:solidFill>
                            <a:srgbClr val="FFFF00"/>
                          </a:solidFill>
                        </a:rPr>
                        <a:t>de atribuição da nota final e de aprovação:</a:t>
                      </a:r>
                    </a:p>
                    <a:p>
                      <a:pPr algn="ctr">
                        <a:lnSpc>
                          <a:spcPct val="115000"/>
                        </a:lnSpc>
                        <a:spcBef>
                          <a:spcPts val="600"/>
                        </a:spcBef>
                        <a:spcAft>
                          <a:spcPts val="0"/>
                        </a:spcAft>
                      </a:pPr>
                      <a:r>
                        <a:rPr lang="pt-BR" dirty="0">
                          <a:solidFill>
                            <a:srgbClr val="FFFF00"/>
                          </a:solidFill>
                        </a:rPr>
                        <a:t>A nota final será a soma das notas da A1, A2 e A3 (A1+A2+A3)</a:t>
                      </a:r>
                      <a:endParaRPr lang="pt-BR" sz="1200" dirty="0">
                        <a:solidFill>
                          <a:srgbClr val="FFFF00"/>
                        </a:solidFill>
                        <a:effectLst/>
                      </a:endParaRPr>
                    </a:p>
                    <a:p>
                      <a:pPr algn="just">
                        <a:lnSpc>
                          <a:spcPct val="115000"/>
                        </a:lnSpc>
                        <a:spcBef>
                          <a:spcPts val="600"/>
                        </a:spcBef>
                        <a:spcAft>
                          <a:spcPts val="0"/>
                        </a:spcAft>
                      </a:pPr>
                      <a:r>
                        <a:rPr lang="pt-BR" sz="1200" dirty="0">
                          <a:effectLst/>
                        </a:rPr>
                        <a:t>Para aprovação, a nota final deverá ser igual ou maior que 70 e a frequência igual ou superior a 75% da Carga Horária da Unidade Curricular. </a:t>
                      </a:r>
                    </a:p>
                    <a:p>
                      <a:pPr algn="just">
                        <a:lnSpc>
                          <a:spcPct val="115000"/>
                        </a:lnSpc>
                        <a:spcBef>
                          <a:spcPts val="600"/>
                        </a:spcBef>
                        <a:spcAft>
                          <a:spcPts val="0"/>
                        </a:spcAft>
                      </a:pPr>
                      <a:r>
                        <a:rPr lang="pt-BR" sz="1200" dirty="0" err="1">
                          <a:effectLst/>
                        </a:rPr>
                        <a:t>Obs</a:t>
                      </a:r>
                      <a:r>
                        <a:rPr lang="pt-BR" sz="1200" dirty="0">
                          <a:effectLst/>
                        </a:rPr>
                        <a:t>: Caso a frequência do aluno seja menor que 75%, ele estará reprovado, independentemente da nota.</a:t>
                      </a:r>
                    </a:p>
                    <a:p>
                      <a:pPr algn="ctr">
                        <a:lnSpc>
                          <a:spcPct val="115000"/>
                        </a:lnSpc>
                        <a:spcBef>
                          <a:spcPts val="600"/>
                        </a:spcBef>
                        <a:spcAft>
                          <a:spcPts val="0"/>
                        </a:spcAft>
                      </a:pPr>
                      <a:r>
                        <a:rPr lang="pt-BR" sz="1200" dirty="0">
                          <a:solidFill>
                            <a:srgbClr val="FFFF00"/>
                          </a:solidFill>
                          <a:effectLst/>
                        </a:rPr>
                        <a:t> </a:t>
                      </a:r>
                      <a:r>
                        <a:rPr lang="pt-BR" dirty="0" smtClean="0">
                          <a:solidFill>
                            <a:srgbClr val="FFFF00"/>
                          </a:solidFill>
                        </a:rPr>
                        <a:t>Avaliação </a:t>
                      </a:r>
                      <a:r>
                        <a:rPr lang="pt-BR" dirty="0">
                          <a:solidFill>
                            <a:srgbClr val="FFFF00"/>
                          </a:solidFill>
                        </a:rPr>
                        <a:t>Integrada:</a:t>
                      </a:r>
                    </a:p>
                    <a:p>
                      <a:pPr algn="just">
                        <a:lnSpc>
                          <a:spcPct val="115000"/>
                        </a:lnSpc>
                        <a:spcBef>
                          <a:spcPts val="600"/>
                        </a:spcBef>
                        <a:spcAft>
                          <a:spcPts val="0"/>
                        </a:spcAft>
                      </a:pPr>
                      <a:r>
                        <a:rPr lang="pt-BR" sz="1200" dirty="0">
                          <a:effectLst/>
                        </a:rPr>
                        <a:t>O aluno que tiver </a:t>
                      </a:r>
                      <a:r>
                        <a:rPr lang="pt-BR" sz="1200" dirty="0">
                          <a:solidFill>
                            <a:srgbClr val="FFFF00"/>
                          </a:solidFill>
                          <a:effectLst/>
                        </a:rPr>
                        <a:t>frequência de 75% ou mais e nota inferior a 70 pontos </a:t>
                      </a:r>
                      <a:r>
                        <a:rPr lang="pt-BR" sz="1200" dirty="0">
                          <a:effectLst/>
                        </a:rPr>
                        <a:t>poderá realizar a Avaliação Integrada (AI).</a:t>
                      </a:r>
                    </a:p>
                    <a:p>
                      <a:pPr algn="just">
                        <a:lnSpc>
                          <a:spcPct val="120000"/>
                        </a:lnSpc>
                        <a:spcBef>
                          <a:spcPts val="600"/>
                        </a:spcBef>
                        <a:spcAft>
                          <a:spcPts val="0"/>
                        </a:spcAft>
                        <a:tabLst>
                          <a:tab pos="457200" algn="l"/>
                        </a:tabLst>
                      </a:pPr>
                      <a:r>
                        <a:rPr lang="pt-BR" sz="1200" dirty="0">
                          <a:solidFill>
                            <a:srgbClr val="FFFF00"/>
                          </a:solidFill>
                          <a:effectLst/>
                        </a:rPr>
                        <a:t>A AI valerá 30 pontos e a nota, se maior, substituirá a menor das notas entre a A1 e a  A2. Caso a nota da AI, por ser maior, substitua a nota da A1 ou da A2, a soma das três notas (A1+A2+A3) deverá ser 70 pontos ou mais, para a aprovação. Se a nota da AI for inferior à nota da A1 e, também, da A2, não haverá substituição e o aluno estará reprovado na Unidade Curricular.</a:t>
                      </a:r>
                      <a:endParaRPr lang="pt-BR" sz="1200" dirty="0">
                        <a:solidFill>
                          <a:srgbClr val="FFFF00"/>
                        </a:solidFill>
                        <a:effectLst/>
                        <a:latin typeface="Arial" panose="020B0604020202020204" pitchFamily="34" charset="0"/>
                        <a:ea typeface="Arial" panose="020B0604020202020204" pitchFamily="34" charset="0"/>
                        <a:cs typeface="Times New Roman" panose="02020603050405020304" pitchFamily="18" charset="0"/>
                      </a:endParaRPr>
                    </a:p>
                  </a:txBody>
                  <a:tcPr marL="80456" marR="80456" marT="0" marB="0" anchor="b"/>
                </a:tc>
              </a:tr>
            </a:tbl>
          </a:graphicData>
        </a:graphic>
      </p:graphicFrame>
    </p:spTree>
    <p:extLst>
      <p:ext uri="{BB962C8B-B14F-4D97-AF65-F5344CB8AC3E}">
        <p14:creationId xmlns:p14="http://schemas.microsoft.com/office/powerpoint/2010/main" val="41732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xmlns="" id="{5A75B0F2-F2CA-D144-8A8B-AA62FEA378A7}"/>
              </a:ext>
            </a:extLst>
          </p:cNvPr>
          <p:cNvSpPr txBox="1"/>
          <p:nvPr/>
        </p:nvSpPr>
        <p:spPr>
          <a:xfrm>
            <a:off x="693330" y="420099"/>
            <a:ext cx="6327540"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dirty="0" smtClean="0">
                <a:solidFill>
                  <a:schemeClr val="bg1"/>
                </a:solidFill>
                <a:latin typeface="Calibri" panose="020F0502020204030204" pitchFamily="34" charset="0"/>
                <a:cs typeface="Calibri" panose="020F0502020204030204" pitchFamily="34" charset="0"/>
              </a:rPr>
              <a:t>Datas </a:t>
            </a:r>
            <a:r>
              <a:rPr lang="pt-BR" sz="2800" b="1" dirty="0" smtClean="0">
                <a:solidFill>
                  <a:schemeClr val="bg1"/>
                </a:solidFill>
                <a:latin typeface="Calibri" panose="020F0502020204030204" pitchFamily="34" charset="0"/>
                <a:cs typeface="Calibri" panose="020F0502020204030204" pitchFamily="34" charset="0"/>
              </a:rPr>
              <a:t>para as </a:t>
            </a:r>
            <a:r>
              <a:rPr lang="pt-BR" sz="2800" b="1" dirty="0" smtClean="0">
                <a:solidFill>
                  <a:schemeClr val="bg1"/>
                </a:solidFill>
                <a:latin typeface="Calibri" panose="020F0502020204030204" pitchFamily="34" charset="0"/>
                <a:cs typeface="Calibri" panose="020F0502020204030204" pitchFamily="34" charset="0"/>
              </a:rPr>
              <a:t>Avaliações</a:t>
            </a:r>
            <a:endParaRPr lang="pt-BR" sz="2800" b="1" dirty="0">
              <a:solidFill>
                <a:schemeClr val="bg1"/>
              </a:solidFill>
              <a:latin typeface="Calibri" panose="020F0502020204030204" pitchFamily="34" charset="0"/>
              <a:cs typeface="Calibri" panose="020F0502020204030204" pitchFamily="34" charset="0"/>
            </a:endParaRPr>
          </a:p>
        </p:txBody>
      </p:sp>
      <p:sp>
        <p:nvSpPr>
          <p:cNvPr id="3" name="CaixaDeTexto 2">
            <a:extLst>
              <a:ext uri="{FF2B5EF4-FFF2-40B4-BE49-F238E27FC236}">
                <a16:creationId xmlns:a16="http://schemas.microsoft.com/office/drawing/2014/main" xmlns="" id="{66E46F9A-DE90-4A90-8C7C-3F47456AA052}"/>
              </a:ext>
            </a:extLst>
          </p:cNvPr>
          <p:cNvSpPr txBox="1"/>
          <p:nvPr/>
        </p:nvSpPr>
        <p:spPr>
          <a:xfrm>
            <a:off x="561316" y="1827579"/>
            <a:ext cx="10167040" cy="584775"/>
          </a:xfrm>
          <a:prstGeom prst="rect">
            <a:avLst/>
          </a:prstGeom>
          <a:noFill/>
        </p:spPr>
        <p:txBody>
          <a:bodyPr wrap="square" rtlCol="0">
            <a:spAutoFit/>
          </a:bodyPr>
          <a:lstStyle/>
          <a:p>
            <a:endParaRPr lang="en-US" sz="3200" dirty="0"/>
          </a:p>
        </p:txBody>
      </p:sp>
      <p:graphicFrame>
        <p:nvGraphicFramePr>
          <p:cNvPr id="4" name="Tabela 3"/>
          <p:cNvGraphicFramePr>
            <a:graphicFrameLocks noGrp="1"/>
          </p:cNvGraphicFramePr>
          <p:nvPr>
            <p:extLst>
              <p:ext uri="{D42A27DB-BD31-4B8C-83A1-F6EECF244321}">
                <p14:modId xmlns:p14="http://schemas.microsoft.com/office/powerpoint/2010/main" val="2388794915"/>
              </p:ext>
            </p:extLst>
          </p:nvPr>
        </p:nvGraphicFramePr>
        <p:xfrm>
          <a:off x="1719617" y="1936938"/>
          <a:ext cx="9349932" cy="4176215"/>
        </p:xfrm>
        <a:graphic>
          <a:graphicData uri="http://schemas.openxmlformats.org/drawingml/2006/table">
            <a:tbl>
              <a:tblPr firstRow="1" firstCol="1" bandRow="1">
                <a:tableStyleId>{5C22544A-7EE6-4342-B048-85BDC9FD1C3A}</a:tableStyleId>
              </a:tblPr>
              <a:tblGrid>
                <a:gridCol w="9349932"/>
              </a:tblGrid>
              <a:tr h="4176215">
                <a:tc>
                  <a:txBody>
                    <a:bodyPr/>
                    <a:lstStyle/>
                    <a:p>
                      <a:pPr algn="ctr">
                        <a:lnSpc>
                          <a:spcPct val="115000"/>
                        </a:lnSpc>
                        <a:spcBef>
                          <a:spcPts val="600"/>
                        </a:spcBef>
                        <a:spcAft>
                          <a:spcPts val="0"/>
                        </a:spcAft>
                      </a:pPr>
                      <a:r>
                        <a:rPr lang="pt-BR" sz="3000" dirty="0" smtClean="0">
                          <a:solidFill>
                            <a:srgbClr val="FFFF00"/>
                          </a:solidFill>
                        </a:rPr>
                        <a:t>A1</a:t>
                      </a:r>
                      <a:r>
                        <a:rPr lang="pt-BR" sz="3000" baseline="0" dirty="0" smtClean="0">
                          <a:solidFill>
                            <a:srgbClr val="FFFF00"/>
                          </a:solidFill>
                        </a:rPr>
                        <a:t> – 26 a 28/4 </a:t>
                      </a:r>
                    </a:p>
                    <a:p>
                      <a:pPr algn="ctr">
                        <a:lnSpc>
                          <a:spcPct val="115000"/>
                        </a:lnSpc>
                        <a:spcBef>
                          <a:spcPts val="600"/>
                        </a:spcBef>
                        <a:spcAft>
                          <a:spcPts val="0"/>
                        </a:spcAft>
                      </a:pPr>
                      <a:r>
                        <a:rPr lang="pt-BR" sz="3000" baseline="0" dirty="0" smtClean="0">
                          <a:solidFill>
                            <a:srgbClr val="FFFF00"/>
                          </a:solidFill>
                        </a:rPr>
                        <a:t>A2 – 20/06 A 21/06 </a:t>
                      </a:r>
                    </a:p>
                    <a:p>
                      <a:pPr algn="ctr">
                        <a:lnSpc>
                          <a:spcPct val="115000"/>
                        </a:lnSpc>
                        <a:spcBef>
                          <a:spcPts val="600"/>
                        </a:spcBef>
                        <a:spcAft>
                          <a:spcPts val="0"/>
                        </a:spcAft>
                      </a:pPr>
                      <a:r>
                        <a:rPr lang="pt-BR" sz="3000" baseline="0" dirty="0" smtClean="0">
                          <a:solidFill>
                            <a:srgbClr val="FFFF00"/>
                          </a:solidFill>
                        </a:rPr>
                        <a:t>A3 – A DEFINIR</a:t>
                      </a:r>
                    </a:p>
                    <a:p>
                      <a:pPr algn="ctr">
                        <a:lnSpc>
                          <a:spcPct val="115000"/>
                        </a:lnSpc>
                        <a:spcBef>
                          <a:spcPts val="600"/>
                        </a:spcBef>
                        <a:spcAft>
                          <a:spcPts val="0"/>
                        </a:spcAft>
                      </a:pPr>
                      <a:endParaRPr lang="pt-BR" baseline="0" dirty="0" smtClean="0">
                        <a:solidFill>
                          <a:srgbClr val="FFFF00"/>
                        </a:solidFill>
                      </a:endParaRPr>
                    </a:p>
                    <a:p>
                      <a:pPr algn="ctr">
                        <a:lnSpc>
                          <a:spcPct val="115000"/>
                        </a:lnSpc>
                        <a:spcBef>
                          <a:spcPts val="600"/>
                        </a:spcBef>
                        <a:spcAft>
                          <a:spcPts val="0"/>
                        </a:spcAft>
                      </a:pPr>
                      <a:endParaRPr lang="pt-BR" baseline="0" dirty="0" smtClean="0">
                        <a:solidFill>
                          <a:srgbClr val="FFFF00"/>
                        </a:solidFill>
                      </a:endParaRPr>
                    </a:p>
                    <a:p>
                      <a:pPr algn="ctr">
                        <a:lnSpc>
                          <a:spcPct val="115000"/>
                        </a:lnSpc>
                        <a:spcBef>
                          <a:spcPts val="600"/>
                        </a:spcBef>
                        <a:spcAft>
                          <a:spcPts val="0"/>
                        </a:spcAft>
                      </a:pPr>
                      <a:endParaRPr lang="pt-BR" dirty="0">
                        <a:solidFill>
                          <a:srgbClr val="FFFF00"/>
                        </a:solidFill>
                      </a:endParaRPr>
                    </a:p>
                  </a:txBody>
                  <a:tcPr marL="80456" marR="80456" marT="0" marB="0" anchor="b"/>
                </a:tc>
              </a:tr>
            </a:tbl>
          </a:graphicData>
        </a:graphic>
      </p:graphicFrame>
    </p:spTree>
    <p:extLst>
      <p:ext uri="{BB962C8B-B14F-4D97-AF65-F5344CB8AC3E}">
        <p14:creationId xmlns:p14="http://schemas.microsoft.com/office/powerpoint/2010/main" val="386623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xmlns="" id="{74F4C6B6-6204-3A4B-9761-901617C1822D}"/>
              </a:ext>
            </a:extLst>
          </p:cNvPr>
          <p:cNvSpPr txBox="1"/>
          <p:nvPr/>
        </p:nvSpPr>
        <p:spPr>
          <a:xfrm>
            <a:off x="5684942" y="4473802"/>
            <a:ext cx="5586622" cy="167674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gn="ctr">
              <a:lnSpc>
                <a:spcPct val="70000"/>
              </a:lnSpc>
              <a:defRPr sz="7000">
                <a:solidFill>
                  <a:srgbClr val="E94A41"/>
                </a:solidFill>
                <a:latin typeface="AmsiPro-Ultra"/>
                <a:ea typeface="AmsiPro-Ultra"/>
                <a:cs typeface="AmsiPro-Ultra"/>
                <a:sym typeface="AmsiPro-Ultra"/>
              </a:defRPr>
            </a:pPr>
            <a:r>
              <a:rPr lang="pt-BR" sz="4800" b="1" dirty="0">
                <a:solidFill>
                  <a:schemeClr val="bg1"/>
                </a:solidFill>
                <a:latin typeface="Calibri" panose="020F0502020204030204" pitchFamily="34" charset="0"/>
                <a:cs typeface="Calibri" panose="020F0502020204030204" pitchFamily="34" charset="0"/>
              </a:rPr>
              <a:t>Apresentação da UC e seus </a:t>
            </a:r>
            <a:r>
              <a:rPr lang="pt-BR" sz="4800" b="1" dirty="0" smtClean="0">
                <a:solidFill>
                  <a:schemeClr val="bg1"/>
                </a:solidFill>
                <a:latin typeface="Calibri" panose="020F0502020204030204" pitchFamily="34" charset="0"/>
                <a:cs typeface="Calibri" panose="020F0502020204030204" pitchFamily="34" charset="0"/>
              </a:rPr>
              <a:t>Objetivos – Aula 1</a:t>
            </a:r>
            <a:endParaRPr lang="pt-BR" sz="4800" b="1" dirty="0">
              <a:solidFill>
                <a:schemeClr val="bg1"/>
              </a:solidFill>
              <a:latin typeface="Calibri" panose="020F0502020204030204" pitchFamily="34" charset="0"/>
              <a:cs typeface="Calibri" panose="020F0502020204030204" pitchFamily="34" charset="0"/>
            </a:endParaRPr>
          </a:p>
        </p:txBody>
      </p:sp>
      <p:pic>
        <p:nvPicPr>
          <p:cNvPr id="13" name="Gráfico 12">
            <a:extLst>
              <a:ext uri="{FF2B5EF4-FFF2-40B4-BE49-F238E27FC236}">
                <a16:creationId xmlns:a16="http://schemas.microsoft.com/office/drawing/2014/main" xmlns="" id="{D5ED22DF-2C23-1E4B-83FE-A3B4012EBF7C}"/>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8577917" y="2840908"/>
            <a:ext cx="549547" cy="1034443"/>
          </a:xfrm>
          <a:prstGeom prst="rect">
            <a:avLst/>
          </a:prstGeom>
        </p:spPr>
      </p:pic>
      <p:pic>
        <p:nvPicPr>
          <p:cNvPr id="12" name="Gráfico 11">
            <a:extLst>
              <a:ext uri="{FF2B5EF4-FFF2-40B4-BE49-F238E27FC236}">
                <a16:creationId xmlns:a16="http://schemas.microsoft.com/office/drawing/2014/main" xmlns="" id="{86EF14B8-9B4A-B248-9CAA-F895B9115C7E}"/>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8577916" y="2840908"/>
            <a:ext cx="549547" cy="1034443"/>
          </a:xfrm>
          <a:prstGeom prst="rect">
            <a:avLst/>
          </a:prstGeom>
        </p:spPr>
      </p:pic>
    </p:spTree>
    <p:extLst>
      <p:ext uri="{BB962C8B-B14F-4D97-AF65-F5344CB8AC3E}">
        <p14:creationId xmlns:p14="http://schemas.microsoft.com/office/powerpoint/2010/main" val="169895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xmlns="" id="{5A75B0F2-F2CA-D144-8A8B-AA62FEA378A7}"/>
              </a:ext>
            </a:extLst>
          </p:cNvPr>
          <p:cNvSpPr txBox="1"/>
          <p:nvPr/>
        </p:nvSpPr>
        <p:spPr>
          <a:xfrm>
            <a:off x="693330" y="420099"/>
            <a:ext cx="6327540" cy="41331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800" b="1">
                <a:solidFill>
                  <a:schemeClr val="bg1"/>
                </a:solidFill>
                <a:latin typeface="Calibri" panose="020F0502020204030204" pitchFamily="34" charset="0"/>
                <a:cs typeface="Calibri" panose="020F0502020204030204" pitchFamily="34" charset="0"/>
              </a:rPr>
              <a:t>Modelagem de Software - Objetivos</a:t>
            </a:r>
          </a:p>
        </p:txBody>
      </p:sp>
      <p:sp>
        <p:nvSpPr>
          <p:cNvPr id="3" name="CaixaDeTexto 2">
            <a:extLst>
              <a:ext uri="{FF2B5EF4-FFF2-40B4-BE49-F238E27FC236}">
                <a16:creationId xmlns:a16="http://schemas.microsoft.com/office/drawing/2014/main" xmlns="" id="{66E46F9A-DE90-4A90-8C7C-3F47456AA052}"/>
              </a:ext>
            </a:extLst>
          </p:cNvPr>
          <p:cNvSpPr txBox="1"/>
          <p:nvPr/>
        </p:nvSpPr>
        <p:spPr>
          <a:xfrm>
            <a:off x="561316" y="1827579"/>
            <a:ext cx="10167040" cy="2062103"/>
          </a:xfrm>
          <a:prstGeom prst="rect">
            <a:avLst/>
          </a:prstGeom>
          <a:noFill/>
        </p:spPr>
        <p:txBody>
          <a:bodyPr wrap="square" rtlCol="0">
            <a:spAutoFit/>
          </a:bodyPr>
          <a:lstStyle/>
          <a:p>
            <a:r>
              <a:rPr lang="pt-BR" sz="3200"/>
              <a:t>A UC de Modelagem de Software tem como objetivo prover a capacidade de Analisar, projetar e modelar (desenhar) software integrando os principais assuntos da Engenharia de Software, Modelagem de Processos e Banco de Dados.</a:t>
            </a:r>
            <a:endParaRPr lang="en-US" sz="3200"/>
          </a:p>
        </p:txBody>
      </p:sp>
    </p:spTree>
    <p:extLst>
      <p:ext uri="{BB962C8B-B14F-4D97-AF65-F5344CB8AC3E}">
        <p14:creationId xmlns:p14="http://schemas.microsoft.com/office/powerpoint/2010/main" val="20824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xmlns="" id="{991FBAAF-B9B9-4D02-8F96-EB0F7A55999C}"/>
              </a:ext>
            </a:extLst>
          </p:cNvPr>
          <p:cNvGraphicFramePr>
            <a:graphicFrameLocks noGrp="1"/>
          </p:cNvGraphicFramePr>
          <p:nvPr>
            <p:extLst>
              <p:ext uri="{D42A27DB-BD31-4B8C-83A1-F6EECF244321}">
                <p14:modId xmlns:p14="http://schemas.microsoft.com/office/powerpoint/2010/main" val="1047749404"/>
              </p:ext>
            </p:extLst>
          </p:nvPr>
        </p:nvGraphicFramePr>
        <p:xfrm>
          <a:off x="495039" y="1436914"/>
          <a:ext cx="11074919" cy="4474669"/>
        </p:xfrm>
        <a:graphic>
          <a:graphicData uri="http://schemas.openxmlformats.org/drawingml/2006/table">
            <a:tbl>
              <a:tblPr/>
              <a:tblGrid>
                <a:gridCol w="2870556">
                  <a:extLst>
                    <a:ext uri="{9D8B030D-6E8A-4147-A177-3AD203B41FA5}">
                      <a16:colId xmlns:a16="http://schemas.microsoft.com/office/drawing/2014/main" xmlns="" val="3093365368"/>
                    </a:ext>
                  </a:extLst>
                </a:gridCol>
                <a:gridCol w="8204363">
                  <a:extLst>
                    <a:ext uri="{9D8B030D-6E8A-4147-A177-3AD203B41FA5}">
                      <a16:colId xmlns:a16="http://schemas.microsoft.com/office/drawing/2014/main" xmlns="" val="3474934666"/>
                    </a:ext>
                  </a:extLst>
                </a:gridCol>
              </a:tblGrid>
              <a:tr h="1641372">
                <a:tc>
                  <a:txBody>
                    <a:bodyPr/>
                    <a:lstStyle/>
                    <a:p>
                      <a:pPr algn="ctr" fontAlgn="ctr"/>
                      <a:r>
                        <a:rPr lang="en-US" sz="2000" b="1" i="0" u="none" strike="noStrike" dirty="0" err="1">
                          <a:solidFill>
                            <a:srgbClr val="000000"/>
                          </a:solidFill>
                          <a:effectLst/>
                          <a:latin typeface="Calibri" panose="020F0502020204030204" pitchFamily="34" charset="0"/>
                        </a:rPr>
                        <a:t>Conteúdo</a:t>
                      </a:r>
                      <a:endParaRPr lang="en-US" sz="2000" b="1" i="0" u="none" strike="noStrike" dirty="0">
                        <a:solidFill>
                          <a:srgbClr val="000000"/>
                        </a:solidFill>
                        <a:effectLst/>
                        <a:latin typeface="Calibri" panose="020F0502020204030204" pitchFamily="34" charset="0"/>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2000" b="0" i="0" u="none" strike="noStrike" dirty="0">
                          <a:solidFill>
                            <a:srgbClr val="000000"/>
                          </a:solidFill>
                          <a:effectLst/>
                          <a:latin typeface="Calibri" panose="020F0502020204030204" pitchFamily="34" charset="0"/>
                        </a:rPr>
                        <a:t>Apresentação da UC e seus Objetivos</a:t>
                      </a:r>
                      <a:br>
                        <a:rPr lang="pt-BR" sz="2000" b="0" i="0" u="none" strike="noStrike" dirty="0">
                          <a:solidFill>
                            <a:srgbClr val="000000"/>
                          </a:solidFill>
                          <a:effectLst/>
                          <a:latin typeface="Calibri" panose="020F0502020204030204" pitchFamily="34" charset="0"/>
                        </a:rPr>
                      </a:br>
                      <a:r>
                        <a:rPr lang="pt-BR" sz="2000" b="0" i="0" u="none" strike="noStrike" dirty="0">
                          <a:solidFill>
                            <a:srgbClr val="000000"/>
                          </a:solidFill>
                          <a:effectLst/>
                          <a:latin typeface="Calibri" panose="020F0502020204030204" pitchFamily="34" charset="0"/>
                        </a:rPr>
                        <a:t>Contextualizar o desenvolvimento  de Software;</a:t>
                      </a:r>
                      <a:br>
                        <a:rPr lang="pt-BR" sz="2000" b="0" i="0" u="none" strike="noStrike" dirty="0">
                          <a:solidFill>
                            <a:srgbClr val="000000"/>
                          </a:solidFill>
                          <a:effectLst/>
                          <a:latin typeface="Calibri" panose="020F0502020204030204" pitchFamily="34" charset="0"/>
                        </a:rPr>
                      </a:br>
                      <a:r>
                        <a:rPr lang="pt-BR" sz="2000" b="0" i="0" u="none" strike="noStrike" dirty="0">
                          <a:solidFill>
                            <a:srgbClr val="000000"/>
                          </a:solidFill>
                          <a:effectLst/>
                          <a:latin typeface="Calibri" panose="020F0502020204030204" pitchFamily="34" charset="0"/>
                        </a:rPr>
                        <a:t>Ágil x Tradicional</a:t>
                      </a:r>
                      <a:br>
                        <a:rPr lang="pt-BR" sz="2000" b="0" i="0" u="none" strike="noStrike" dirty="0">
                          <a:solidFill>
                            <a:srgbClr val="000000"/>
                          </a:solidFill>
                          <a:effectLst/>
                          <a:latin typeface="Calibri" panose="020F0502020204030204" pitchFamily="34" charset="0"/>
                        </a:rPr>
                      </a:br>
                      <a:r>
                        <a:rPr lang="pt-BR" sz="2000" b="0" i="0" u="none" strike="noStrike" dirty="0">
                          <a:solidFill>
                            <a:srgbClr val="000000"/>
                          </a:solidFill>
                          <a:effectLst/>
                          <a:latin typeface="Calibri" panose="020F0502020204030204" pitchFamily="34" charset="0"/>
                        </a:rPr>
                        <a:t>Técnicas de </a:t>
                      </a:r>
                      <a:r>
                        <a:rPr lang="pt-BR" sz="2000" b="0" i="0" u="none" strike="noStrike" dirty="0" err="1">
                          <a:solidFill>
                            <a:srgbClr val="000000"/>
                          </a:solidFill>
                          <a:effectLst/>
                          <a:latin typeface="Calibri" panose="020F0502020204030204" pitchFamily="34" charset="0"/>
                        </a:rPr>
                        <a:t>Elicitação</a:t>
                      </a:r>
                      <a:r>
                        <a:rPr lang="pt-BR" sz="2000" b="0" i="0" u="none" strike="noStrike" dirty="0">
                          <a:solidFill>
                            <a:srgbClr val="000000"/>
                          </a:solidFill>
                          <a:effectLst/>
                          <a:latin typeface="Calibri" panose="020F0502020204030204" pitchFamily="34" charset="0"/>
                        </a:rPr>
                        <a:t> de Requisitos;</a:t>
                      </a:r>
                      <a:br>
                        <a:rPr lang="pt-BR" sz="2000" b="0" i="0" u="none" strike="noStrike" dirty="0">
                          <a:solidFill>
                            <a:srgbClr val="000000"/>
                          </a:solidFill>
                          <a:effectLst/>
                          <a:latin typeface="Calibri" panose="020F0502020204030204" pitchFamily="34" charset="0"/>
                        </a:rPr>
                      </a:br>
                      <a:r>
                        <a:rPr lang="pt-BR" sz="2000" b="0" i="0" u="none" strike="noStrike" dirty="0">
                          <a:solidFill>
                            <a:srgbClr val="000000"/>
                          </a:solidFill>
                          <a:effectLst/>
                          <a:latin typeface="Calibri" panose="020F0502020204030204" pitchFamily="34" charset="0"/>
                        </a:rPr>
                        <a:t>Tipos de Requisitos (</a:t>
                      </a:r>
                      <a:r>
                        <a:rPr lang="pt-BR" sz="2000" b="0" i="0" u="none" strike="noStrike" dirty="0" err="1">
                          <a:solidFill>
                            <a:srgbClr val="000000"/>
                          </a:solidFill>
                          <a:effectLst/>
                          <a:latin typeface="Calibri" panose="020F0502020204030204" pitchFamily="34" charset="0"/>
                        </a:rPr>
                        <a:t>req</a:t>
                      </a:r>
                      <a:r>
                        <a:rPr lang="pt-BR" sz="2000" b="0" i="0" u="none" strike="noStrike" dirty="0">
                          <a:solidFill>
                            <a:srgbClr val="000000"/>
                          </a:solidFill>
                          <a:effectLst/>
                          <a:latin typeface="Calibri" panose="020F0502020204030204" pitchFamily="34" charset="0"/>
                        </a:rPr>
                        <a:t>. Funcionais, não </a:t>
                      </a:r>
                      <a:r>
                        <a:rPr lang="pt-BR" sz="2000" b="0" i="0" u="none" strike="noStrike" dirty="0" smtClean="0">
                          <a:solidFill>
                            <a:srgbClr val="000000"/>
                          </a:solidFill>
                          <a:effectLst/>
                          <a:latin typeface="Calibri" panose="020F0502020204030204" pitchFamily="34" charset="0"/>
                        </a:rPr>
                        <a:t>funcionais</a:t>
                      </a:r>
                      <a:endParaRPr lang="pt-BR" sz="2000" b="0" i="0" u="none" strike="noStrike" dirty="0">
                        <a:solidFill>
                          <a:srgbClr val="000000"/>
                        </a:solidFill>
                        <a:effectLst/>
                        <a:latin typeface="Calibri" panose="020F0502020204030204" pitchFamily="34" charset="0"/>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84538857"/>
                  </a:ext>
                </a:extLst>
              </a:tr>
              <a:tr h="691000">
                <a:tc>
                  <a:txBody>
                    <a:bodyPr/>
                    <a:lstStyle/>
                    <a:p>
                      <a:pPr algn="ctr" fontAlgn="ctr"/>
                      <a:r>
                        <a:rPr lang="en-US" sz="2000" b="1" i="0" u="none" strike="noStrike">
                          <a:solidFill>
                            <a:srgbClr val="000000"/>
                          </a:solidFill>
                          <a:effectLst/>
                          <a:latin typeface="Calibri" panose="020F0502020204030204" pitchFamily="34" charset="0"/>
                        </a:rPr>
                        <a:t>Tópicos geradores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2000" b="0" i="0" u="none" strike="noStrike">
                          <a:solidFill>
                            <a:srgbClr val="000000"/>
                          </a:solidFill>
                          <a:effectLst/>
                          <a:latin typeface="Calibri" panose="020F0502020204030204" pitchFamily="34" charset="0"/>
                        </a:rPr>
                        <a:t>Como identificar requisitos de negócio no processo de planejamento do software através da análise de um problema real?</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09674764"/>
                  </a:ext>
                </a:extLst>
              </a:tr>
              <a:tr h="1324581">
                <a:tc>
                  <a:txBody>
                    <a:bodyPr/>
                    <a:lstStyle/>
                    <a:p>
                      <a:pPr algn="ctr" fontAlgn="ctr"/>
                      <a:r>
                        <a:rPr lang="en-US" sz="2000" b="1" i="0" u="none" strike="noStrike">
                          <a:solidFill>
                            <a:srgbClr val="000000"/>
                          </a:solidFill>
                          <a:effectLst/>
                          <a:latin typeface="Calibri" panose="020F0502020204030204" pitchFamily="34" charset="0"/>
                        </a:rPr>
                        <a:t>Metas de compreensão</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2000" b="0" i="0" u="none" strike="noStrike">
                          <a:solidFill>
                            <a:srgbClr val="000000"/>
                          </a:solidFill>
                          <a:effectLst/>
                          <a:latin typeface="Calibri" panose="020F0502020204030204" pitchFamily="34" charset="0"/>
                        </a:rPr>
                        <a:t>Analisar problemas avaliando as necessidades dos clientes; </a:t>
                      </a:r>
                      <a:br>
                        <a:rPr lang="pt-BR" sz="2000" b="0" i="0" u="none" strike="noStrike">
                          <a:solidFill>
                            <a:srgbClr val="000000"/>
                          </a:solidFill>
                          <a:effectLst/>
                          <a:latin typeface="Calibri" panose="020F0502020204030204" pitchFamily="34" charset="0"/>
                        </a:rPr>
                      </a:br>
                      <a:r>
                        <a:rPr lang="pt-BR" sz="2000" b="0" i="0" u="none" strike="noStrike">
                          <a:solidFill>
                            <a:srgbClr val="000000"/>
                          </a:solidFill>
                          <a:effectLst/>
                          <a:latin typeface="Calibri" panose="020F0502020204030204" pitchFamily="34" charset="0"/>
                        </a:rPr>
                        <a:t>Criar a especificação de software, elicitando os requisitos funcionais e não funcionais do software em conformidade com os requisitos do usuário;</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53885514"/>
                  </a:ext>
                </a:extLst>
              </a:tr>
              <a:tr h="817716">
                <a:tc>
                  <a:txBody>
                    <a:bodyPr/>
                    <a:lstStyle/>
                    <a:p>
                      <a:pPr algn="ctr" fontAlgn="ctr"/>
                      <a:r>
                        <a:rPr lang="en-US" sz="2000" b="1" i="0" u="none" strike="noStrike">
                          <a:solidFill>
                            <a:srgbClr val="000000"/>
                          </a:solidFill>
                          <a:effectLst/>
                          <a:latin typeface="Calibri" panose="020F0502020204030204" pitchFamily="34" charset="0"/>
                        </a:rPr>
                        <a:t>Busca Ativa</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pt-BR" sz="1600" b="0" i="0" u="none" strike="noStrike">
                          <a:solidFill>
                            <a:srgbClr val="000000"/>
                          </a:solidFill>
                          <a:effectLst/>
                          <a:latin typeface="Arial" panose="020B0604020202020204" pitchFamily="34" charset="0"/>
                        </a:rPr>
                        <a:t>Leitura do Manifesto Ágil (https://agilemanifesto.org/</a:t>
                      </a:r>
                      <a:r>
                        <a:rPr lang="pt-BR" sz="1600" b="0" i="0" u="none" strike="noStrike" err="1">
                          <a:solidFill>
                            <a:srgbClr val="000000"/>
                          </a:solidFill>
                          <a:effectLst/>
                          <a:latin typeface="Arial" panose="020B0604020202020204" pitchFamily="34" charset="0"/>
                        </a:rPr>
                        <a:t>iso</a:t>
                      </a:r>
                      <a:r>
                        <a:rPr lang="pt-BR" sz="1600" b="0" i="0" u="none" strike="noStrike">
                          <a:solidFill>
                            <a:srgbClr val="000000"/>
                          </a:solidFill>
                          <a:effectLst/>
                          <a:latin typeface="Arial" panose="020B0604020202020204" pitchFamily="34" charset="0"/>
                        </a:rPr>
                        <a:t>/</a:t>
                      </a:r>
                      <a:r>
                        <a:rPr lang="pt-BR" sz="1600" b="0" i="0" u="none" strike="noStrike" err="1">
                          <a:solidFill>
                            <a:srgbClr val="000000"/>
                          </a:solidFill>
                          <a:effectLst/>
                          <a:latin typeface="Arial" panose="020B0604020202020204" pitchFamily="34" charset="0"/>
                        </a:rPr>
                        <a:t>ptbr</a:t>
                      </a:r>
                      <a:r>
                        <a:rPr lang="pt-BR" sz="1600" b="0" i="0" u="none" strike="noStrike">
                          <a:solidFill>
                            <a:srgbClr val="000000"/>
                          </a:solidFill>
                          <a:effectLst/>
                          <a:latin typeface="Arial" panose="020B0604020202020204" pitchFamily="34" charset="0"/>
                        </a:rPr>
                        <a:t>/manifesto.html)</a:t>
                      </a:r>
                      <a:br>
                        <a:rPr lang="pt-BR" sz="1600" b="0" i="0" u="none" strike="noStrike">
                          <a:solidFill>
                            <a:srgbClr val="000000"/>
                          </a:solidFill>
                          <a:effectLst/>
                          <a:latin typeface="Arial" panose="020B0604020202020204" pitchFamily="34" charset="0"/>
                        </a:rPr>
                      </a:br>
                      <a:r>
                        <a:rPr lang="pt-BR" sz="1600" b="0" i="0" u="none" strike="noStrike">
                          <a:solidFill>
                            <a:srgbClr val="000000"/>
                          </a:solidFill>
                          <a:effectLst/>
                          <a:latin typeface="Arial" panose="020B0604020202020204" pitchFamily="34" charset="0"/>
                        </a:rPr>
                        <a:t>Dinâmica de Formação de SQUADS - Formação de equipes</a:t>
                      </a:r>
                      <a:br>
                        <a:rPr lang="pt-BR" sz="1600" b="0" i="0" u="none" strike="noStrike">
                          <a:solidFill>
                            <a:srgbClr val="000000"/>
                          </a:solidFill>
                          <a:effectLst/>
                          <a:latin typeface="Arial" panose="020B0604020202020204" pitchFamily="34" charset="0"/>
                        </a:rPr>
                      </a:br>
                      <a:r>
                        <a:rPr lang="pt-BR" sz="1600" b="0" i="0" u="none" strike="noStrike">
                          <a:solidFill>
                            <a:srgbClr val="000000"/>
                          </a:solidFill>
                          <a:effectLst/>
                          <a:latin typeface="Arial" panose="020B0604020202020204" pitchFamily="34" charset="0"/>
                        </a:rPr>
                        <a:t>Sugere materiais complementar (vídeos)</a:t>
                      </a:r>
                    </a:p>
                  </a:txBody>
                  <a:tcPr marL="9525" marR="9525" marT="9525"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xmlns="" val="801913582"/>
                  </a:ext>
                </a:extLst>
              </a:tr>
            </a:tbl>
          </a:graphicData>
        </a:graphic>
      </p:graphicFrame>
    </p:spTree>
    <p:extLst>
      <p:ext uri="{BB962C8B-B14F-4D97-AF65-F5344CB8AC3E}">
        <p14:creationId xmlns:p14="http://schemas.microsoft.com/office/powerpoint/2010/main" val="1386299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áfico 1">
            <a:extLst>
              <a:ext uri="{FF2B5EF4-FFF2-40B4-BE49-F238E27FC236}">
                <a16:creationId xmlns:a16="http://schemas.microsoft.com/office/drawing/2014/main" xmlns="" id="{4D8B628A-2A83-0449-B6F7-0FEBD57E77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910327" y="1216991"/>
            <a:ext cx="4144224" cy="3985846"/>
          </a:xfrm>
          <a:prstGeom prst="rect">
            <a:avLst/>
          </a:prstGeom>
        </p:spPr>
      </p:pic>
      <p:pic>
        <p:nvPicPr>
          <p:cNvPr id="4" name="Imagem 3">
            <a:extLst>
              <a:ext uri="{FF2B5EF4-FFF2-40B4-BE49-F238E27FC236}">
                <a16:creationId xmlns:a16="http://schemas.microsoft.com/office/drawing/2014/main" xmlns="" id="{A3BC0169-5116-A74A-AF70-CD435259454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92792" y="490311"/>
            <a:ext cx="2775024" cy="2270474"/>
          </a:xfrm>
          <a:prstGeom prst="rect">
            <a:avLst/>
          </a:prstGeom>
        </p:spPr>
      </p:pic>
    </p:spTree>
    <p:extLst>
      <p:ext uri="{BB962C8B-B14F-4D97-AF65-F5344CB8AC3E}">
        <p14:creationId xmlns:p14="http://schemas.microsoft.com/office/powerpoint/2010/main" val="74914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xmlns="" id="{CFFAD204-0660-7B4B-8211-A90483B98D76}"/>
              </a:ext>
            </a:extLst>
          </p:cNvPr>
          <p:cNvSpPr txBox="1"/>
          <p:nvPr/>
        </p:nvSpPr>
        <p:spPr>
          <a:xfrm>
            <a:off x="305872" y="1181593"/>
            <a:ext cx="2880948" cy="101656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gn="ctr">
              <a:lnSpc>
                <a:spcPct val="70000"/>
              </a:lnSpc>
              <a:defRPr sz="7000">
                <a:solidFill>
                  <a:srgbClr val="E94A41"/>
                </a:solidFill>
                <a:latin typeface="AmsiPro-Ultra"/>
                <a:ea typeface="AmsiPro-Ultra"/>
                <a:cs typeface="AmsiPro-Ultra"/>
                <a:sym typeface="AmsiPro-Ultra"/>
              </a:defRPr>
            </a:pPr>
            <a:r>
              <a:rPr lang="pt-BR" sz="2800" b="1">
                <a:solidFill>
                  <a:schemeClr val="bg1"/>
                </a:solidFill>
                <a:latin typeface="Calibri" panose="020F0502020204030204" pitchFamily="34" charset="0"/>
                <a:cs typeface="Calibri" panose="020F0502020204030204" pitchFamily="34" charset="0"/>
              </a:rPr>
              <a:t>Contextualizar o desenvolvimento  de Software;</a:t>
            </a:r>
          </a:p>
        </p:txBody>
      </p:sp>
      <p:sp>
        <p:nvSpPr>
          <p:cNvPr id="5" name="Rectangle 2">
            <a:extLst>
              <a:ext uri="{FF2B5EF4-FFF2-40B4-BE49-F238E27FC236}">
                <a16:creationId xmlns:a16="http://schemas.microsoft.com/office/drawing/2014/main" xmlns="" id="{01497E15-F05A-4ADF-9270-EE7B67686771}"/>
              </a:ext>
            </a:extLst>
          </p:cNvPr>
          <p:cNvSpPr txBox="1">
            <a:spLocks noChangeArrowheads="1"/>
          </p:cNvSpPr>
          <p:nvPr/>
        </p:nvSpPr>
        <p:spPr>
          <a:xfrm>
            <a:off x="3386436" y="488026"/>
            <a:ext cx="6714876" cy="114300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defRPr/>
            </a:pPr>
            <a:r>
              <a:rPr lang="pt-BR" altLang="pt-BR" sz="4000"/>
              <a:t>Camadas de Engenharia de Software</a:t>
            </a:r>
          </a:p>
        </p:txBody>
      </p:sp>
      <p:grpSp>
        <p:nvGrpSpPr>
          <p:cNvPr id="6" name="Group 14">
            <a:extLst>
              <a:ext uri="{FF2B5EF4-FFF2-40B4-BE49-F238E27FC236}">
                <a16:creationId xmlns:a16="http://schemas.microsoft.com/office/drawing/2014/main" xmlns="" id="{37D5516E-E43B-451A-852F-BC0F84F4C067}"/>
              </a:ext>
            </a:extLst>
          </p:cNvPr>
          <p:cNvGrpSpPr>
            <a:grpSpLocks/>
          </p:cNvGrpSpPr>
          <p:nvPr/>
        </p:nvGrpSpPr>
        <p:grpSpPr bwMode="auto">
          <a:xfrm>
            <a:off x="4538475" y="2827950"/>
            <a:ext cx="6714876" cy="3373673"/>
            <a:chOff x="1020" y="1616"/>
            <a:chExt cx="3674" cy="1724"/>
          </a:xfrm>
        </p:grpSpPr>
        <p:sp>
          <p:nvSpPr>
            <p:cNvPr id="7" name="Oval 4">
              <a:extLst>
                <a:ext uri="{FF2B5EF4-FFF2-40B4-BE49-F238E27FC236}">
                  <a16:creationId xmlns:a16="http://schemas.microsoft.com/office/drawing/2014/main" xmlns="" id="{773C4444-383A-42A4-AFDE-147958BAF14E}"/>
                </a:ext>
              </a:extLst>
            </p:cNvPr>
            <p:cNvSpPr>
              <a:spLocks noChangeArrowheads="1"/>
            </p:cNvSpPr>
            <p:nvPr/>
          </p:nvSpPr>
          <p:spPr bwMode="auto">
            <a:xfrm>
              <a:off x="1020" y="2855"/>
              <a:ext cx="3674" cy="48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pt-BR"/>
            </a:p>
          </p:txBody>
        </p:sp>
        <p:sp>
          <p:nvSpPr>
            <p:cNvPr id="8" name="Text Box 5">
              <a:extLst>
                <a:ext uri="{FF2B5EF4-FFF2-40B4-BE49-F238E27FC236}">
                  <a16:creationId xmlns:a16="http://schemas.microsoft.com/office/drawing/2014/main" xmlns="" id="{377D7ED0-B400-4C28-A714-1544CDF8675C}"/>
                </a:ext>
              </a:extLst>
            </p:cNvPr>
            <p:cNvSpPr txBox="1">
              <a:spLocks noChangeArrowheads="1"/>
            </p:cNvSpPr>
            <p:nvPr/>
          </p:nvSpPr>
          <p:spPr bwMode="auto">
            <a:xfrm>
              <a:off x="1378" y="2909"/>
              <a:ext cx="30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spcBef>
                  <a:spcPct val="50000"/>
                </a:spcBef>
              </a:pPr>
              <a:r>
                <a:rPr lang="pt-BR" altLang="pt-BR" sz="2400"/>
                <a:t>Foco em Qualidade</a:t>
              </a:r>
            </a:p>
          </p:txBody>
        </p:sp>
        <p:sp>
          <p:nvSpPr>
            <p:cNvPr id="9" name="Oval 6">
              <a:extLst>
                <a:ext uri="{FF2B5EF4-FFF2-40B4-BE49-F238E27FC236}">
                  <a16:creationId xmlns:a16="http://schemas.microsoft.com/office/drawing/2014/main" xmlns="" id="{1906CC03-4C2C-4224-80DD-5797A03712E3}"/>
                </a:ext>
              </a:extLst>
            </p:cNvPr>
            <p:cNvSpPr>
              <a:spLocks noChangeArrowheads="1"/>
            </p:cNvSpPr>
            <p:nvPr/>
          </p:nvSpPr>
          <p:spPr bwMode="auto">
            <a:xfrm>
              <a:off x="1326" y="2424"/>
              <a:ext cx="3010" cy="48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pt-BR"/>
            </a:p>
          </p:txBody>
        </p:sp>
        <p:sp>
          <p:nvSpPr>
            <p:cNvPr id="10" name="Text Box 7">
              <a:extLst>
                <a:ext uri="{FF2B5EF4-FFF2-40B4-BE49-F238E27FC236}">
                  <a16:creationId xmlns:a16="http://schemas.microsoft.com/office/drawing/2014/main" xmlns="" id="{5730CA34-0008-4CF8-A9AB-D4721D56A12C}"/>
                </a:ext>
              </a:extLst>
            </p:cNvPr>
            <p:cNvSpPr txBox="1">
              <a:spLocks noChangeArrowheads="1"/>
            </p:cNvSpPr>
            <p:nvPr/>
          </p:nvSpPr>
          <p:spPr bwMode="auto">
            <a:xfrm>
              <a:off x="1326" y="2477"/>
              <a:ext cx="30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spcBef>
                  <a:spcPct val="50000"/>
                </a:spcBef>
              </a:pPr>
              <a:r>
                <a:rPr lang="pt-BR" altLang="pt-BR" sz="2400"/>
                <a:t>Processos</a:t>
              </a:r>
            </a:p>
          </p:txBody>
        </p:sp>
        <p:sp>
          <p:nvSpPr>
            <p:cNvPr id="11" name="Oval 8">
              <a:extLst>
                <a:ext uri="{FF2B5EF4-FFF2-40B4-BE49-F238E27FC236}">
                  <a16:creationId xmlns:a16="http://schemas.microsoft.com/office/drawing/2014/main" xmlns="" id="{1A1E0ADE-0B8F-4A10-8279-A60C25007CFE}"/>
                </a:ext>
              </a:extLst>
            </p:cNvPr>
            <p:cNvSpPr>
              <a:spLocks noChangeArrowheads="1"/>
            </p:cNvSpPr>
            <p:nvPr/>
          </p:nvSpPr>
          <p:spPr bwMode="auto">
            <a:xfrm>
              <a:off x="1684" y="1993"/>
              <a:ext cx="2296" cy="484"/>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pt-BR"/>
            </a:p>
          </p:txBody>
        </p:sp>
        <p:sp>
          <p:nvSpPr>
            <p:cNvPr id="12" name="Text Box 9">
              <a:extLst>
                <a:ext uri="{FF2B5EF4-FFF2-40B4-BE49-F238E27FC236}">
                  <a16:creationId xmlns:a16="http://schemas.microsoft.com/office/drawing/2014/main" xmlns="" id="{0E63F6F8-E2DE-4DAA-8413-72E6DBC7293E}"/>
                </a:ext>
              </a:extLst>
            </p:cNvPr>
            <p:cNvSpPr txBox="1">
              <a:spLocks noChangeArrowheads="1"/>
            </p:cNvSpPr>
            <p:nvPr/>
          </p:nvSpPr>
          <p:spPr bwMode="auto">
            <a:xfrm>
              <a:off x="1734" y="2047"/>
              <a:ext cx="22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spcBef>
                  <a:spcPct val="50000"/>
                </a:spcBef>
              </a:pPr>
              <a:r>
                <a:rPr lang="pt-BR" altLang="pt-BR" sz="2400"/>
                <a:t>Métodos</a:t>
              </a:r>
            </a:p>
          </p:txBody>
        </p:sp>
        <p:sp>
          <p:nvSpPr>
            <p:cNvPr id="13" name="Oval 10">
              <a:extLst>
                <a:ext uri="{FF2B5EF4-FFF2-40B4-BE49-F238E27FC236}">
                  <a16:creationId xmlns:a16="http://schemas.microsoft.com/office/drawing/2014/main" xmlns="" id="{3FE6AD71-91F6-4FFC-96AB-08A3CE1E957E}"/>
                </a:ext>
              </a:extLst>
            </p:cNvPr>
            <p:cNvSpPr>
              <a:spLocks noChangeArrowheads="1"/>
            </p:cNvSpPr>
            <p:nvPr/>
          </p:nvSpPr>
          <p:spPr bwMode="auto">
            <a:xfrm>
              <a:off x="1939" y="1616"/>
              <a:ext cx="1785" cy="431"/>
            </a:xfrm>
            <a:prstGeom prst="ellipse">
              <a:avLst/>
            </a:prstGeom>
            <a:solidFill>
              <a:srgbClr val="99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pt-BR"/>
            </a:p>
          </p:txBody>
        </p:sp>
        <p:sp>
          <p:nvSpPr>
            <p:cNvPr id="14" name="Text Box 12">
              <a:extLst>
                <a:ext uri="{FF2B5EF4-FFF2-40B4-BE49-F238E27FC236}">
                  <a16:creationId xmlns:a16="http://schemas.microsoft.com/office/drawing/2014/main" xmlns="" id="{D9E0F3A7-E9BD-433E-9CA0-E4F150660199}"/>
                </a:ext>
              </a:extLst>
            </p:cNvPr>
            <p:cNvSpPr txBox="1">
              <a:spLocks noChangeArrowheads="1"/>
            </p:cNvSpPr>
            <p:nvPr/>
          </p:nvSpPr>
          <p:spPr bwMode="auto">
            <a:xfrm>
              <a:off x="1701" y="1661"/>
              <a:ext cx="22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spcBef>
                  <a:spcPct val="50000"/>
                </a:spcBef>
              </a:pPr>
              <a:r>
                <a:rPr lang="pt-BR" altLang="pt-BR" sz="2400"/>
                <a:t>Ferramentas</a:t>
              </a:r>
            </a:p>
          </p:txBody>
        </p:sp>
      </p:grpSp>
    </p:spTree>
    <p:extLst>
      <p:ext uri="{BB962C8B-B14F-4D97-AF65-F5344CB8AC3E}">
        <p14:creationId xmlns:p14="http://schemas.microsoft.com/office/powerpoint/2010/main" val="101971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xmlns="" id="{CFFAD204-0660-7B4B-8211-A90483B98D76}"/>
              </a:ext>
            </a:extLst>
          </p:cNvPr>
          <p:cNvSpPr txBox="1"/>
          <p:nvPr/>
        </p:nvSpPr>
        <p:spPr>
          <a:xfrm>
            <a:off x="305872" y="1181593"/>
            <a:ext cx="2880948" cy="101656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gn="ctr">
              <a:lnSpc>
                <a:spcPct val="70000"/>
              </a:lnSpc>
              <a:defRPr sz="7000">
                <a:solidFill>
                  <a:srgbClr val="E94A41"/>
                </a:solidFill>
                <a:latin typeface="AmsiPro-Ultra"/>
                <a:ea typeface="AmsiPro-Ultra"/>
                <a:cs typeface="AmsiPro-Ultra"/>
                <a:sym typeface="AmsiPro-Ultra"/>
              </a:defRPr>
            </a:pPr>
            <a:r>
              <a:rPr lang="pt-BR" sz="2800" b="1">
                <a:solidFill>
                  <a:schemeClr val="bg1"/>
                </a:solidFill>
                <a:latin typeface="Calibri" panose="020F0502020204030204" pitchFamily="34" charset="0"/>
                <a:cs typeface="Calibri" panose="020F0502020204030204" pitchFamily="34" charset="0"/>
              </a:rPr>
              <a:t>Contextualizar o desenvolvimento  de Software;</a:t>
            </a:r>
          </a:p>
        </p:txBody>
      </p:sp>
      <p:pic>
        <p:nvPicPr>
          <p:cNvPr id="3" name="Picture 4">
            <a:extLst>
              <a:ext uri="{FF2B5EF4-FFF2-40B4-BE49-F238E27FC236}">
                <a16:creationId xmlns:a16="http://schemas.microsoft.com/office/drawing/2014/main" xmlns="" id="{E878601E-A6DF-48CB-9B73-EFE2A229B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195" y="1919768"/>
            <a:ext cx="8761540" cy="4752528"/>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xmlns="" id="{A485EE35-3A33-4258-B2AF-243F1EABC7F7}"/>
              </a:ext>
            </a:extLst>
          </p:cNvPr>
          <p:cNvSpPr txBox="1">
            <a:spLocks noChangeArrowheads="1"/>
          </p:cNvSpPr>
          <p:nvPr/>
        </p:nvSpPr>
        <p:spPr>
          <a:xfrm>
            <a:off x="3476531" y="445569"/>
            <a:ext cx="6849512"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pt-BR" altLang="pt-BR" sz="3600"/>
              <a:t>Fases Genéricas da Engenharia de Software</a:t>
            </a:r>
          </a:p>
        </p:txBody>
      </p:sp>
    </p:spTree>
    <p:extLst>
      <p:ext uri="{BB962C8B-B14F-4D97-AF65-F5344CB8AC3E}">
        <p14:creationId xmlns:p14="http://schemas.microsoft.com/office/powerpoint/2010/main" val="320071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xmlns="" id="{CFFAD204-0660-7B4B-8211-A90483B98D76}"/>
              </a:ext>
            </a:extLst>
          </p:cNvPr>
          <p:cNvSpPr txBox="1"/>
          <p:nvPr/>
        </p:nvSpPr>
        <p:spPr>
          <a:xfrm>
            <a:off x="305872" y="1181593"/>
            <a:ext cx="2880948" cy="101656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gn="ctr">
              <a:lnSpc>
                <a:spcPct val="70000"/>
              </a:lnSpc>
              <a:defRPr sz="7000">
                <a:solidFill>
                  <a:srgbClr val="E94A41"/>
                </a:solidFill>
                <a:latin typeface="AmsiPro-Ultra"/>
                <a:ea typeface="AmsiPro-Ultra"/>
                <a:cs typeface="AmsiPro-Ultra"/>
                <a:sym typeface="AmsiPro-Ultra"/>
              </a:defRPr>
            </a:pPr>
            <a:r>
              <a:rPr lang="pt-BR" sz="2800" b="1">
                <a:solidFill>
                  <a:schemeClr val="bg1"/>
                </a:solidFill>
                <a:latin typeface="Calibri" panose="020F0502020204030204" pitchFamily="34" charset="0"/>
                <a:cs typeface="Calibri" panose="020F0502020204030204" pitchFamily="34" charset="0"/>
              </a:rPr>
              <a:t>Contextualizar o desenvolvimento  de Software;</a:t>
            </a:r>
          </a:p>
        </p:txBody>
      </p:sp>
      <p:sp>
        <p:nvSpPr>
          <p:cNvPr id="5" name="Google Shape;446;p47">
            <a:extLst>
              <a:ext uri="{FF2B5EF4-FFF2-40B4-BE49-F238E27FC236}">
                <a16:creationId xmlns:a16="http://schemas.microsoft.com/office/drawing/2014/main" xmlns="" id="{C7479771-B90D-4474-A998-2CB19C69DFE4}"/>
              </a:ext>
            </a:extLst>
          </p:cNvPr>
          <p:cNvSpPr txBox="1">
            <a:spLocks/>
          </p:cNvSpPr>
          <p:nvPr/>
        </p:nvSpPr>
        <p:spPr>
          <a:xfrm>
            <a:off x="3571452" y="630162"/>
            <a:ext cx="8424609" cy="743744"/>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ÁGIL 	x 	TRADICIONAL</a:t>
            </a:r>
          </a:p>
        </p:txBody>
      </p:sp>
      <p:sp>
        <p:nvSpPr>
          <p:cNvPr id="6" name="Google Shape;447;p47">
            <a:extLst>
              <a:ext uri="{FF2B5EF4-FFF2-40B4-BE49-F238E27FC236}">
                <a16:creationId xmlns:a16="http://schemas.microsoft.com/office/drawing/2014/main" xmlns="" id="{A3926B17-2385-4AFF-A924-1271A8CBDF5E}"/>
              </a:ext>
            </a:extLst>
          </p:cNvPr>
          <p:cNvSpPr txBox="1"/>
          <p:nvPr/>
        </p:nvSpPr>
        <p:spPr>
          <a:xfrm>
            <a:off x="8345800" y="1777794"/>
            <a:ext cx="3650261" cy="707886"/>
          </a:xfrm>
          <a:prstGeom prst="rect">
            <a:avLst/>
          </a:prstGeom>
          <a:gradFill>
            <a:gsLst>
              <a:gs pos="0">
                <a:srgbClr val="B6C8C8"/>
              </a:gs>
              <a:gs pos="35000">
                <a:srgbClr val="CCD8D8"/>
              </a:gs>
              <a:gs pos="100000">
                <a:srgbClr val="EAF1F1"/>
              </a:gs>
            </a:gsLst>
            <a:lin ang="16200000" scaled="0"/>
          </a:gradFill>
          <a:ln w="9525" cap="flat" cmpd="sng">
            <a:solidFill>
              <a:srgbClr val="275555"/>
            </a:solidFill>
            <a:prstDash val="solid"/>
            <a:round/>
            <a:headEnd type="none" w="sm" len="sm"/>
            <a:tailEnd type="none" w="sm" len="sm"/>
          </a:ln>
        </p:spPr>
        <p:txBody>
          <a:bodyPr spcFirstLastPara="1" wrap="square" lIns="91425" tIns="45700" rIns="91425" bIns="45700" anchor="t" anchorCtr="0">
            <a:noAutofit/>
          </a:bodyPr>
          <a:lstStyle/>
          <a:p>
            <a:pPr algn="ctr"/>
            <a:r>
              <a:rPr lang="en-US" sz="2000">
                <a:solidFill>
                  <a:schemeClr val="dk1"/>
                </a:solidFill>
                <a:latin typeface="Arial"/>
                <a:ea typeface="Arial"/>
                <a:cs typeface="Arial"/>
                <a:sym typeface="Arial"/>
              </a:rPr>
              <a:t>Processos e </a:t>
            </a:r>
            <a:endParaRPr/>
          </a:p>
          <a:p>
            <a:pPr algn="ctr"/>
            <a:r>
              <a:rPr lang="en-US" sz="2000">
                <a:solidFill>
                  <a:schemeClr val="dk1"/>
                </a:solidFill>
                <a:latin typeface="Arial"/>
                <a:ea typeface="Arial"/>
                <a:cs typeface="Arial"/>
                <a:sym typeface="Arial"/>
              </a:rPr>
              <a:t>Ferramentas</a:t>
            </a:r>
            <a:endParaRPr sz="2000">
              <a:solidFill>
                <a:schemeClr val="dk1"/>
              </a:solidFill>
              <a:latin typeface="Arial"/>
              <a:ea typeface="Arial"/>
              <a:cs typeface="Arial"/>
              <a:sym typeface="Arial"/>
            </a:endParaRPr>
          </a:p>
        </p:txBody>
      </p:sp>
      <p:sp>
        <p:nvSpPr>
          <p:cNvPr id="7" name="Google Shape;448;p47">
            <a:extLst>
              <a:ext uri="{FF2B5EF4-FFF2-40B4-BE49-F238E27FC236}">
                <a16:creationId xmlns:a16="http://schemas.microsoft.com/office/drawing/2014/main" xmlns="" id="{9270DFC4-5011-4364-9BB1-F487AB6C9A35}"/>
              </a:ext>
            </a:extLst>
          </p:cNvPr>
          <p:cNvSpPr txBox="1"/>
          <p:nvPr/>
        </p:nvSpPr>
        <p:spPr>
          <a:xfrm>
            <a:off x="3571451" y="2987951"/>
            <a:ext cx="3816424" cy="707886"/>
          </a:xfrm>
          <a:prstGeom prst="rect">
            <a:avLst/>
          </a:prstGeom>
          <a:gradFill>
            <a:gsLst>
              <a:gs pos="0">
                <a:srgbClr val="B6C8C8"/>
              </a:gs>
              <a:gs pos="35000">
                <a:srgbClr val="CCD8D8"/>
              </a:gs>
              <a:gs pos="100000">
                <a:srgbClr val="EAF1F1"/>
              </a:gs>
            </a:gsLst>
            <a:lin ang="16200000" scaled="0"/>
          </a:gradFill>
          <a:ln w="9525" cap="flat" cmpd="sng">
            <a:solidFill>
              <a:srgbClr val="275555"/>
            </a:solidFill>
            <a:prstDash val="solid"/>
            <a:round/>
            <a:headEnd type="none" w="sm" len="sm"/>
            <a:tailEnd type="none" w="sm" len="sm"/>
          </a:ln>
        </p:spPr>
        <p:txBody>
          <a:bodyPr spcFirstLastPara="1" wrap="square" lIns="91425" tIns="45700" rIns="91425" bIns="45700" anchor="t" anchorCtr="0">
            <a:noAutofit/>
          </a:bodyPr>
          <a:lstStyle/>
          <a:p>
            <a:pPr algn="ctr"/>
            <a:r>
              <a:rPr lang="en-US" sz="2000">
                <a:solidFill>
                  <a:schemeClr val="dk1"/>
                </a:solidFill>
                <a:latin typeface="Arial"/>
                <a:ea typeface="Arial"/>
                <a:cs typeface="Arial"/>
                <a:sym typeface="Arial"/>
              </a:rPr>
              <a:t>Software que </a:t>
            </a:r>
            <a:endParaRPr/>
          </a:p>
          <a:p>
            <a:pPr algn="ctr"/>
            <a:r>
              <a:rPr lang="en-US" sz="2000">
                <a:solidFill>
                  <a:schemeClr val="dk1"/>
                </a:solidFill>
                <a:latin typeface="Arial"/>
                <a:ea typeface="Arial"/>
                <a:cs typeface="Arial"/>
                <a:sym typeface="Arial"/>
              </a:rPr>
              <a:t>Funciona</a:t>
            </a:r>
            <a:endParaRPr sz="2000">
              <a:solidFill>
                <a:schemeClr val="dk1"/>
              </a:solidFill>
              <a:latin typeface="Arial"/>
              <a:ea typeface="Arial"/>
              <a:cs typeface="Arial"/>
              <a:sym typeface="Arial"/>
            </a:endParaRPr>
          </a:p>
        </p:txBody>
      </p:sp>
      <p:sp>
        <p:nvSpPr>
          <p:cNvPr id="8" name="Google Shape;449;p47">
            <a:extLst>
              <a:ext uri="{FF2B5EF4-FFF2-40B4-BE49-F238E27FC236}">
                <a16:creationId xmlns:a16="http://schemas.microsoft.com/office/drawing/2014/main" xmlns="" id="{0AA01F7B-0018-42F0-A484-62EFEBA14780}"/>
              </a:ext>
            </a:extLst>
          </p:cNvPr>
          <p:cNvSpPr txBox="1"/>
          <p:nvPr/>
        </p:nvSpPr>
        <p:spPr>
          <a:xfrm>
            <a:off x="3569468" y="5436812"/>
            <a:ext cx="3816424" cy="707886"/>
          </a:xfrm>
          <a:prstGeom prst="rect">
            <a:avLst/>
          </a:prstGeom>
          <a:gradFill>
            <a:gsLst>
              <a:gs pos="0">
                <a:srgbClr val="B6C8C8"/>
              </a:gs>
              <a:gs pos="35000">
                <a:srgbClr val="CCD8D8"/>
              </a:gs>
              <a:gs pos="100000">
                <a:srgbClr val="EAF1F1"/>
              </a:gs>
            </a:gsLst>
            <a:lin ang="16200000" scaled="0"/>
          </a:gradFill>
          <a:ln w="9525" cap="flat" cmpd="sng">
            <a:solidFill>
              <a:srgbClr val="275555"/>
            </a:solidFill>
            <a:prstDash val="solid"/>
            <a:round/>
            <a:headEnd type="none" w="sm" len="sm"/>
            <a:tailEnd type="none" w="sm" len="sm"/>
          </a:ln>
        </p:spPr>
        <p:txBody>
          <a:bodyPr spcFirstLastPara="1" wrap="square" lIns="91425" tIns="45700" rIns="91425" bIns="45700" anchor="t" anchorCtr="0">
            <a:noAutofit/>
          </a:bodyPr>
          <a:lstStyle/>
          <a:p>
            <a:pPr algn="ctr"/>
            <a:r>
              <a:rPr lang="en-US" sz="2000">
                <a:solidFill>
                  <a:schemeClr val="dk1"/>
                </a:solidFill>
                <a:latin typeface="Arial"/>
                <a:ea typeface="Arial"/>
                <a:cs typeface="Arial"/>
                <a:sym typeface="Arial"/>
              </a:rPr>
              <a:t>Respostas às </a:t>
            </a:r>
            <a:endParaRPr/>
          </a:p>
          <a:p>
            <a:pPr algn="ctr"/>
            <a:r>
              <a:rPr lang="en-US" sz="2000">
                <a:solidFill>
                  <a:schemeClr val="dk1"/>
                </a:solidFill>
                <a:latin typeface="Arial"/>
                <a:ea typeface="Arial"/>
                <a:cs typeface="Arial"/>
                <a:sym typeface="Arial"/>
              </a:rPr>
              <a:t>Mudanças</a:t>
            </a:r>
            <a:endParaRPr sz="2000">
              <a:solidFill>
                <a:schemeClr val="dk1"/>
              </a:solidFill>
              <a:latin typeface="Arial"/>
              <a:ea typeface="Arial"/>
              <a:cs typeface="Arial"/>
              <a:sym typeface="Arial"/>
            </a:endParaRPr>
          </a:p>
        </p:txBody>
      </p:sp>
      <p:sp>
        <p:nvSpPr>
          <p:cNvPr id="9" name="Google Shape;450;p47">
            <a:extLst>
              <a:ext uri="{FF2B5EF4-FFF2-40B4-BE49-F238E27FC236}">
                <a16:creationId xmlns:a16="http://schemas.microsoft.com/office/drawing/2014/main" xmlns="" id="{21553D68-361A-4D1A-AA15-A7E09D50CE57}"/>
              </a:ext>
            </a:extLst>
          </p:cNvPr>
          <p:cNvSpPr txBox="1"/>
          <p:nvPr/>
        </p:nvSpPr>
        <p:spPr>
          <a:xfrm>
            <a:off x="3571451" y="1777793"/>
            <a:ext cx="3816424" cy="707886"/>
          </a:xfrm>
          <a:prstGeom prst="rect">
            <a:avLst/>
          </a:prstGeom>
          <a:gradFill>
            <a:gsLst>
              <a:gs pos="0">
                <a:srgbClr val="B6C8C8"/>
              </a:gs>
              <a:gs pos="35000">
                <a:srgbClr val="CCD8D8"/>
              </a:gs>
              <a:gs pos="100000">
                <a:srgbClr val="EAF1F1"/>
              </a:gs>
            </a:gsLst>
            <a:lin ang="16200000" scaled="0"/>
          </a:gradFill>
          <a:ln w="9525" cap="flat" cmpd="sng">
            <a:solidFill>
              <a:srgbClr val="275555"/>
            </a:solidFill>
            <a:prstDash val="solid"/>
            <a:round/>
            <a:headEnd type="none" w="sm" len="sm"/>
            <a:tailEnd type="none" w="sm" len="sm"/>
          </a:ln>
        </p:spPr>
        <p:txBody>
          <a:bodyPr spcFirstLastPara="1" wrap="square" lIns="91425" tIns="45700" rIns="91425" bIns="45700" anchor="t" anchorCtr="0">
            <a:noAutofit/>
          </a:bodyPr>
          <a:lstStyle/>
          <a:p>
            <a:pPr algn="ctr"/>
            <a:r>
              <a:rPr lang="en-US" sz="2000">
                <a:solidFill>
                  <a:schemeClr val="dk1"/>
                </a:solidFill>
                <a:latin typeface="Arial"/>
                <a:ea typeface="Arial"/>
                <a:cs typeface="Arial"/>
                <a:sym typeface="Arial"/>
              </a:rPr>
              <a:t>Indivíduos e </a:t>
            </a:r>
            <a:endParaRPr/>
          </a:p>
          <a:p>
            <a:pPr algn="ctr"/>
            <a:r>
              <a:rPr lang="en-US" sz="2000">
                <a:solidFill>
                  <a:schemeClr val="dk1"/>
                </a:solidFill>
                <a:latin typeface="Arial"/>
                <a:ea typeface="Arial"/>
                <a:cs typeface="Arial"/>
                <a:sym typeface="Arial"/>
              </a:rPr>
              <a:t>Interações</a:t>
            </a:r>
            <a:endParaRPr sz="2000">
              <a:solidFill>
                <a:schemeClr val="dk1"/>
              </a:solidFill>
              <a:latin typeface="Arial"/>
              <a:ea typeface="Arial"/>
              <a:cs typeface="Arial"/>
              <a:sym typeface="Arial"/>
            </a:endParaRPr>
          </a:p>
        </p:txBody>
      </p:sp>
      <p:sp>
        <p:nvSpPr>
          <p:cNvPr id="10" name="Google Shape;451;p47">
            <a:extLst>
              <a:ext uri="{FF2B5EF4-FFF2-40B4-BE49-F238E27FC236}">
                <a16:creationId xmlns:a16="http://schemas.microsoft.com/office/drawing/2014/main" xmlns="" id="{0EBA23DE-6057-4000-BDF0-939055A118E4}"/>
              </a:ext>
            </a:extLst>
          </p:cNvPr>
          <p:cNvSpPr txBox="1"/>
          <p:nvPr/>
        </p:nvSpPr>
        <p:spPr>
          <a:xfrm>
            <a:off x="3564197" y="4212087"/>
            <a:ext cx="3816424" cy="707886"/>
          </a:xfrm>
          <a:prstGeom prst="rect">
            <a:avLst/>
          </a:prstGeom>
          <a:gradFill>
            <a:gsLst>
              <a:gs pos="0">
                <a:srgbClr val="B6C8C8"/>
              </a:gs>
              <a:gs pos="35000">
                <a:srgbClr val="CCD8D8"/>
              </a:gs>
              <a:gs pos="100000">
                <a:srgbClr val="EAF1F1"/>
              </a:gs>
            </a:gsLst>
            <a:lin ang="16200000" scaled="0"/>
          </a:gradFill>
          <a:ln w="9525" cap="flat" cmpd="sng">
            <a:solidFill>
              <a:srgbClr val="275555"/>
            </a:solidFill>
            <a:prstDash val="solid"/>
            <a:round/>
            <a:headEnd type="none" w="sm" len="sm"/>
            <a:tailEnd type="none" w="sm" len="sm"/>
          </a:ln>
        </p:spPr>
        <p:txBody>
          <a:bodyPr spcFirstLastPara="1" wrap="square" lIns="91425" tIns="45700" rIns="91425" bIns="45700" anchor="t" anchorCtr="0">
            <a:noAutofit/>
          </a:bodyPr>
          <a:lstStyle/>
          <a:p>
            <a:pPr algn="ctr"/>
            <a:r>
              <a:rPr lang="en-US" sz="2000">
                <a:solidFill>
                  <a:schemeClr val="dk1"/>
                </a:solidFill>
                <a:latin typeface="Arial"/>
                <a:ea typeface="Arial"/>
                <a:cs typeface="Arial"/>
                <a:sym typeface="Arial"/>
              </a:rPr>
              <a:t>Colaboração dos </a:t>
            </a:r>
            <a:endParaRPr/>
          </a:p>
          <a:p>
            <a:pPr algn="ctr"/>
            <a:r>
              <a:rPr lang="en-US" sz="2000">
                <a:solidFill>
                  <a:schemeClr val="dk1"/>
                </a:solidFill>
                <a:latin typeface="Arial"/>
                <a:ea typeface="Arial"/>
                <a:cs typeface="Arial"/>
                <a:sym typeface="Arial"/>
              </a:rPr>
              <a:t>Clientes</a:t>
            </a:r>
            <a:endParaRPr sz="2000">
              <a:solidFill>
                <a:schemeClr val="dk1"/>
              </a:solidFill>
              <a:latin typeface="Arial"/>
              <a:ea typeface="Arial"/>
              <a:cs typeface="Arial"/>
              <a:sym typeface="Arial"/>
            </a:endParaRPr>
          </a:p>
        </p:txBody>
      </p:sp>
      <p:sp>
        <p:nvSpPr>
          <p:cNvPr id="11" name="Google Shape;452;p47">
            <a:extLst>
              <a:ext uri="{FF2B5EF4-FFF2-40B4-BE49-F238E27FC236}">
                <a16:creationId xmlns:a16="http://schemas.microsoft.com/office/drawing/2014/main" xmlns="" id="{B4FCC801-BEBA-47C2-9A54-5A7B3D109FC6}"/>
              </a:ext>
            </a:extLst>
          </p:cNvPr>
          <p:cNvSpPr txBox="1"/>
          <p:nvPr/>
        </p:nvSpPr>
        <p:spPr>
          <a:xfrm>
            <a:off x="8339304" y="2995211"/>
            <a:ext cx="3650261" cy="400110"/>
          </a:xfrm>
          <a:prstGeom prst="rect">
            <a:avLst/>
          </a:prstGeom>
          <a:gradFill>
            <a:gsLst>
              <a:gs pos="0">
                <a:srgbClr val="B6C8C8"/>
              </a:gs>
              <a:gs pos="35000">
                <a:srgbClr val="CCD8D8"/>
              </a:gs>
              <a:gs pos="100000">
                <a:srgbClr val="EAF1F1"/>
              </a:gs>
            </a:gsLst>
            <a:lin ang="16200000" scaled="0"/>
          </a:gradFill>
          <a:ln w="9525" cap="flat" cmpd="sng">
            <a:solidFill>
              <a:srgbClr val="275555"/>
            </a:solidFill>
            <a:prstDash val="solid"/>
            <a:round/>
            <a:headEnd type="none" w="sm" len="sm"/>
            <a:tailEnd type="none" w="sm" len="sm"/>
          </a:ln>
        </p:spPr>
        <p:txBody>
          <a:bodyPr spcFirstLastPara="1" wrap="square" lIns="91425" tIns="45700" rIns="91425" bIns="45700" anchor="t" anchorCtr="0">
            <a:noAutofit/>
          </a:bodyPr>
          <a:lstStyle/>
          <a:p>
            <a:pPr algn="ctr"/>
            <a:r>
              <a:rPr lang="en-US" sz="2000">
                <a:solidFill>
                  <a:schemeClr val="dk1"/>
                </a:solidFill>
                <a:latin typeface="Arial"/>
                <a:ea typeface="Arial"/>
                <a:cs typeface="Arial"/>
                <a:sym typeface="Arial"/>
              </a:rPr>
              <a:t>Documentação Abrangente</a:t>
            </a:r>
            <a:endParaRPr sz="2000">
              <a:solidFill>
                <a:schemeClr val="dk1"/>
              </a:solidFill>
              <a:latin typeface="Arial"/>
              <a:ea typeface="Arial"/>
              <a:cs typeface="Arial"/>
              <a:sym typeface="Arial"/>
            </a:endParaRPr>
          </a:p>
        </p:txBody>
      </p:sp>
      <p:sp>
        <p:nvSpPr>
          <p:cNvPr id="12" name="Google Shape;453;p47">
            <a:extLst>
              <a:ext uri="{FF2B5EF4-FFF2-40B4-BE49-F238E27FC236}">
                <a16:creationId xmlns:a16="http://schemas.microsoft.com/office/drawing/2014/main" xmlns="" id="{55BA2D9E-16F9-4881-AB99-6498E26AF5FB}"/>
              </a:ext>
            </a:extLst>
          </p:cNvPr>
          <p:cNvSpPr txBox="1"/>
          <p:nvPr/>
        </p:nvSpPr>
        <p:spPr>
          <a:xfrm>
            <a:off x="8337321" y="5444072"/>
            <a:ext cx="3650261" cy="707886"/>
          </a:xfrm>
          <a:prstGeom prst="rect">
            <a:avLst/>
          </a:prstGeom>
          <a:gradFill>
            <a:gsLst>
              <a:gs pos="0">
                <a:srgbClr val="B6C8C8"/>
              </a:gs>
              <a:gs pos="35000">
                <a:srgbClr val="CCD8D8"/>
              </a:gs>
              <a:gs pos="100000">
                <a:srgbClr val="EAF1F1"/>
              </a:gs>
            </a:gsLst>
            <a:lin ang="16200000" scaled="0"/>
          </a:gradFill>
          <a:ln w="9525" cap="flat" cmpd="sng">
            <a:solidFill>
              <a:srgbClr val="275555"/>
            </a:solidFill>
            <a:prstDash val="solid"/>
            <a:round/>
            <a:headEnd type="none" w="sm" len="sm"/>
            <a:tailEnd type="none" w="sm" len="sm"/>
          </a:ln>
        </p:spPr>
        <p:txBody>
          <a:bodyPr spcFirstLastPara="1" wrap="square" lIns="91425" tIns="45700" rIns="91425" bIns="45700" anchor="t" anchorCtr="0">
            <a:noAutofit/>
          </a:bodyPr>
          <a:lstStyle/>
          <a:p>
            <a:pPr algn="ctr"/>
            <a:r>
              <a:rPr lang="en-US" sz="2000">
                <a:solidFill>
                  <a:schemeClr val="dk1"/>
                </a:solidFill>
                <a:latin typeface="Arial"/>
                <a:ea typeface="Arial"/>
                <a:cs typeface="Arial"/>
                <a:sym typeface="Arial"/>
              </a:rPr>
              <a:t>Seguir um</a:t>
            </a:r>
            <a:endParaRPr/>
          </a:p>
          <a:p>
            <a:pPr algn="ctr"/>
            <a:r>
              <a:rPr lang="en-US" sz="2000">
                <a:solidFill>
                  <a:schemeClr val="dk1"/>
                </a:solidFill>
                <a:latin typeface="Arial"/>
                <a:ea typeface="Arial"/>
                <a:cs typeface="Arial"/>
                <a:sym typeface="Arial"/>
              </a:rPr>
              <a:t>Plano</a:t>
            </a:r>
            <a:endParaRPr sz="2000">
              <a:solidFill>
                <a:schemeClr val="dk1"/>
              </a:solidFill>
              <a:latin typeface="Arial"/>
              <a:ea typeface="Arial"/>
              <a:cs typeface="Arial"/>
              <a:sym typeface="Arial"/>
            </a:endParaRPr>
          </a:p>
        </p:txBody>
      </p:sp>
      <p:sp>
        <p:nvSpPr>
          <p:cNvPr id="13" name="Google Shape;454;p47">
            <a:extLst>
              <a:ext uri="{FF2B5EF4-FFF2-40B4-BE49-F238E27FC236}">
                <a16:creationId xmlns:a16="http://schemas.microsoft.com/office/drawing/2014/main" xmlns="" id="{76EBFAC0-83CC-44A9-A7A7-1E71F4D0339B}"/>
              </a:ext>
            </a:extLst>
          </p:cNvPr>
          <p:cNvSpPr txBox="1"/>
          <p:nvPr/>
        </p:nvSpPr>
        <p:spPr>
          <a:xfrm>
            <a:off x="8332050" y="4219347"/>
            <a:ext cx="3650261" cy="707886"/>
          </a:xfrm>
          <a:prstGeom prst="rect">
            <a:avLst/>
          </a:prstGeom>
          <a:gradFill>
            <a:gsLst>
              <a:gs pos="0">
                <a:srgbClr val="B6C8C8"/>
              </a:gs>
              <a:gs pos="35000">
                <a:srgbClr val="CCD8D8"/>
              </a:gs>
              <a:gs pos="100000">
                <a:srgbClr val="EAF1F1"/>
              </a:gs>
            </a:gsLst>
            <a:lin ang="16200000" scaled="0"/>
          </a:gradFill>
          <a:ln w="9525" cap="flat" cmpd="sng">
            <a:solidFill>
              <a:srgbClr val="275555"/>
            </a:solidFill>
            <a:prstDash val="solid"/>
            <a:round/>
            <a:headEnd type="none" w="sm" len="sm"/>
            <a:tailEnd type="none" w="sm" len="sm"/>
          </a:ln>
        </p:spPr>
        <p:txBody>
          <a:bodyPr spcFirstLastPara="1" wrap="square" lIns="91425" tIns="45700" rIns="91425" bIns="45700" anchor="t" anchorCtr="0">
            <a:noAutofit/>
          </a:bodyPr>
          <a:lstStyle/>
          <a:p>
            <a:pPr algn="ctr"/>
            <a:r>
              <a:rPr lang="en-US" sz="2000">
                <a:solidFill>
                  <a:schemeClr val="dk1"/>
                </a:solidFill>
                <a:latin typeface="Arial"/>
                <a:ea typeface="Arial"/>
                <a:cs typeface="Arial"/>
                <a:sym typeface="Arial"/>
              </a:rPr>
              <a:t>Negociação de </a:t>
            </a:r>
            <a:endParaRPr/>
          </a:p>
          <a:p>
            <a:pPr algn="ctr"/>
            <a:r>
              <a:rPr lang="en-US" sz="2000">
                <a:solidFill>
                  <a:schemeClr val="dk1"/>
                </a:solidFill>
                <a:latin typeface="Arial"/>
                <a:ea typeface="Arial"/>
                <a:cs typeface="Arial"/>
                <a:sym typeface="Arial"/>
              </a:rPr>
              <a:t>Contrato</a:t>
            </a:r>
            <a:endParaRPr sz="2000">
              <a:solidFill>
                <a:schemeClr val="dk1"/>
              </a:solidFill>
              <a:latin typeface="Arial"/>
              <a:ea typeface="Arial"/>
              <a:cs typeface="Arial"/>
              <a:sym typeface="Arial"/>
            </a:endParaRPr>
          </a:p>
        </p:txBody>
      </p:sp>
      <p:sp>
        <p:nvSpPr>
          <p:cNvPr id="14" name="Google Shape;455;p47">
            <a:extLst>
              <a:ext uri="{FF2B5EF4-FFF2-40B4-BE49-F238E27FC236}">
                <a16:creationId xmlns:a16="http://schemas.microsoft.com/office/drawing/2014/main" xmlns="" id="{EC7C0466-ABC6-4900-9A14-18815A71E878}"/>
              </a:ext>
            </a:extLst>
          </p:cNvPr>
          <p:cNvSpPr/>
          <p:nvPr/>
        </p:nvSpPr>
        <p:spPr>
          <a:xfrm>
            <a:off x="7575458" y="2687268"/>
            <a:ext cx="576262" cy="2756805"/>
          </a:xfrm>
          <a:prstGeom prst="rect">
            <a:avLst/>
          </a:prstGeom>
          <a:gradFill>
            <a:gsLst>
              <a:gs pos="0">
                <a:srgbClr val="B6C8C8"/>
              </a:gs>
              <a:gs pos="35000">
                <a:srgbClr val="CCD8D8"/>
              </a:gs>
              <a:gs pos="100000">
                <a:srgbClr val="EAF1F1"/>
              </a:gs>
            </a:gsLst>
            <a:lin ang="16200000" scaled="0"/>
          </a:gradFill>
          <a:ln w="9525" cap="flat" cmpd="sng">
            <a:solidFill>
              <a:srgbClr val="275555"/>
            </a:solidFill>
            <a:prstDash val="solid"/>
            <a:round/>
            <a:headEnd type="none" w="sm" len="sm"/>
            <a:tailEnd type="none" w="sm" len="sm"/>
          </a:ln>
        </p:spPr>
        <p:txBody>
          <a:bodyPr spcFirstLastPara="1" wrap="square" lIns="91425" tIns="45700" rIns="91425" bIns="45700" anchor="ctr" anchorCtr="0">
            <a:noAutofit/>
          </a:bodyPr>
          <a:lstStyle/>
          <a:p>
            <a:pPr algn="ctr"/>
            <a:r>
              <a:rPr lang="en-US" sz="2000" b="1">
                <a:solidFill>
                  <a:schemeClr val="dk1"/>
                </a:solidFill>
                <a:latin typeface="Arial"/>
                <a:ea typeface="Arial"/>
                <a:cs typeface="Arial"/>
                <a:sym typeface="Arial"/>
              </a:rPr>
              <a:t>M</a:t>
            </a:r>
            <a:endParaRPr/>
          </a:p>
          <a:p>
            <a:pPr algn="ctr"/>
            <a:r>
              <a:rPr lang="en-US" sz="2000" b="1">
                <a:solidFill>
                  <a:schemeClr val="dk1"/>
                </a:solidFill>
                <a:latin typeface="Arial"/>
                <a:ea typeface="Arial"/>
                <a:cs typeface="Arial"/>
                <a:sym typeface="Arial"/>
              </a:rPr>
              <a:t>A</a:t>
            </a:r>
            <a:endParaRPr/>
          </a:p>
          <a:p>
            <a:pPr algn="ctr"/>
            <a:r>
              <a:rPr lang="en-US" sz="2000" b="1">
                <a:solidFill>
                  <a:schemeClr val="dk1"/>
                </a:solidFill>
                <a:latin typeface="Arial"/>
                <a:ea typeface="Arial"/>
                <a:cs typeface="Arial"/>
                <a:sym typeface="Arial"/>
              </a:rPr>
              <a:t>I</a:t>
            </a:r>
            <a:endParaRPr/>
          </a:p>
          <a:p>
            <a:pPr algn="ctr"/>
            <a:r>
              <a:rPr lang="en-US" sz="2000" b="1">
                <a:solidFill>
                  <a:schemeClr val="dk1"/>
                </a:solidFill>
                <a:latin typeface="Arial"/>
                <a:ea typeface="Arial"/>
                <a:cs typeface="Arial"/>
                <a:sym typeface="Arial"/>
              </a:rPr>
              <a:t>S</a:t>
            </a:r>
            <a:endParaRPr/>
          </a:p>
          <a:p>
            <a:pPr algn="ctr"/>
            <a:endParaRPr sz="2000" b="1">
              <a:solidFill>
                <a:schemeClr val="dk1"/>
              </a:solidFill>
              <a:latin typeface="Arial"/>
              <a:ea typeface="Arial"/>
              <a:cs typeface="Arial"/>
              <a:sym typeface="Arial"/>
            </a:endParaRPr>
          </a:p>
          <a:p>
            <a:pPr algn="ctr"/>
            <a:r>
              <a:rPr lang="en-US" sz="2000" b="1">
                <a:solidFill>
                  <a:schemeClr val="dk1"/>
                </a:solidFill>
                <a:latin typeface="Arial"/>
                <a:ea typeface="Arial"/>
                <a:cs typeface="Arial"/>
                <a:sym typeface="Arial"/>
              </a:rPr>
              <a:t>Q</a:t>
            </a:r>
            <a:endParaRPr/>
          </a:p>
          <a:p>
            <a:pPr algn="ctr"/>
            <a:r>
              <a:rPr lang="en-US" sz="2000" b="1">
                <a:solidFill>
                  <a:schemeClr val="dk1"/>
                </a:solidFill>
                <a:latin typeface="Arial"/>
                <a:ea typeface="Arial"/>
                <a:cs typeface="Arial"/>
                <a:sym typeface="Arial"/>
              </a:rPr>
              <a:t>U</a:t>
            </a:r>
            <a:endParaRPr/>
          </a:p>
          <a:p>
            <a:pPr algn="ctr"/>
            <a:r>
              <a:rPr lang="en-US" sz="2000" b="1">
                <a:solidFill>
                  <a:schemeClr val="dk1"/>
                </a:solidFill>
                <a:latin typeface="Arial"/>
                <a:ea typeface="Arial"/>
                <a:cs typeface="Arial"/>
                <a:sym typeface="Arial"/>
              </a:rPr>
              <a:t>E</a:t>
            </a:r>
            <a:endParaRPr/>
          </a:p>
        </p:txBody>
      </p:sp>
    </p:spTree>
    <p:extLst>
      <p:ext uri="{BB962C8B-B14F-4D97-AF65-F5344CB8AC3E}">
        <p14:creationId xmlns:p14="http://schemas.microsoft.com/office/powerpoint/2010/main" val="240547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Espaço Reservado para Número de Slide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C75DF1A-1C17-420D-8E21-73A6BA081741}" type="slidenum">
              <a:rPr lang="pt-BR" altLang="en-US"/>
              <a:pPr eaLnBrk="1" hangingPunct="1"/>
              <a:t>23</a:t>
            </a:fld>
            <a:endParaRPr lang="pt-BR" altLang="en-US"/>
          </a:p>
        </p:txBody>
      </p:sp>
      <p:sp>
        <p:nvSpPr>
          <p:cNvPr id="6147" name="Rectangle 2"/>
          <p:cNvSpPr>
            <a:spLocks noGrp="1" noChangeArrowheads="1"/>
          </p:cNvSpPr>
          <p:nvPr>
            <p:ph type="title"/>
          </p:nvPr>
        </p:nvSpPr>
        <p:spPr/>
        <p:txBody>
          <a:bodyPr>
            <a:normAutofit/>
          </a:bodyPr>
          <a:lstStyle/>
          <a:p>
            <a:pPr algn="ctr" eaLnBrk="1" hangingPunct="1"/>
            <a:r>
              <a:rPr lang="pt-BR" b="1" dirty="0">
                <a:solidFill>
                  <a:srgbClr val="7F2075"/>
                </a:solidFill>
              </a:rPr>
              <a:t>Introdução a Requisitos</a:t>
            </a:r>
          </a:p>
        </p:txBody>
      </p:sp>
      <p:sp>
        <p:nvSpPr>
          <p:cNvPr id="6148" name="Rectangle 3"/>
          <p:cNvSpPr>
            <a:spLocks noGrp="1" noChangeArrowheads="1"/>
          </p:cNvSpPr>
          <p:nvPr>
            <p:ph type="body" idx="1"/>
          </p:nvPr>
        </p:nvSpPr>
        <p:spPr>
          <a:xfrm>
            <a:off x="2049144" y="1706562"/>
            <a:ext cx="8507896" cy="4525963"/>
          </a:xfrm>
        </p:spPr>
        <p:txBody>
          <a:bodyPr>
            <a:normAutofit/>
          </a:bodyPr>
          <a:lstStyle/>
          <a:p>
            <a:pPr algn="just" eaLnBrk="1" hangingPunct="1">
              <a:lnSpc>
                <a:spcPct val="80000"/>
              </a:lnSpc>
            </a:pPr>
            <a:r>
              <a:rPr lang="pt-BR" dirty="0"/>
              <a:t>O que são requisitos</a:t>
            </a:r>
            <a:r>
              <a:rPr lang="pt-BR" dirty="0" smtClean="0"/>
              <a:t>?</a:t>
            </a:r>
          </a:p>
          <a:p>
            <a:pPr algn="just" eaLnBrk="1" hangingPunct="1">
              <a:lnSpc>
                <a:spcPct val="80000"/>
              </a:lnSpc>
            </a:pPr>
            <a:endParaRPr lang="pt-BR" dirty="0"/>
          </a:p>
          <a:p>
            <a:pPr lvl="1" algn="just" eaLnBrk="1" hangingPunct="1">
              <a:lnSpc>
                <a:spcPct val="80000"/>
              </a:lnSpc>
            </a:pPr>
            <a:r>
              <a:rPr lang="pt-BR" dirty="0"/>
              <a:t>Qualquer função ou característica que um sistema deve ter, e as restrições que deve atender ou outras propriedades que devem ser fornecidas, de forma a satisfazer os objetivos das organizações e resolver um conjunto de problemas</a:t>
            </a:r>
            <a:r>
              <a:rPr lang="pt-BR" dirty="0" smtClean="0"/>
              <a:t>.</a:t>
            </a:r>
          </a:p>
          <a:p>
            <a:pPr lvl="1" algn="just" eaLnBrk="1" hangingPunct="1">
              <a:lnSpc>
                <a:spcPct val="80000"/>
              </a:lnSpc>
            </a:pPr>
            <a:endParaRPr lang="pt-BR" dirty="0"/>
          </a:p>
          <a:p>
            <a:pPr lvl="1" algn="just" eaLnBrk="1" hangingPunct="1">
              <a:lnSpc>
                <a:spcPct val="80000"/>
              </a:lnSpc>
            </a:pPr>
            <a:r>
              <a:rPr lang="pt-BR" dirty="0"/>
              <a:t>Definem o que o sistema deve fazer e as circunstâncias sobre as quais deve operar</a:t>
            </a:r>
            <a:r>
              <a:rPr lang="pt-BR" dirty="0" smtClean="0"/>
              <a:t>.</a:t>
            </a:r>
          </a:p>
          <a:p>
            <a:pPr lvl="1" algn="just" eaLnBrk="1" hangingPunct="1">
              <a:lnSpc>
                <a:spcPct val="80000"/>
              </a:lnSpc>
            </a:pPr>
            <a:endParaRPr lang="pt-BR" dirty="0"/>
          </a:p>
          <a:p>
            <a:pPr lvl="1" algn="just" eaLnBrk="1" hangingPunct="1">
              <a:lnSpc>
                <a:spcPct val="80000"/>
              </a:lnSpc>
            </a:pPr>
            <a:r>
              <a:rPr lang="pt-BR" dirty="0"/>
              <a:t>Definem os serviços que o sistema deve fornecer e dispõem sobre as restrições à operação do mesmo.</a:t>
            </a:r>
          </a:p>
        </p:txBody>
      </p:sp>
    </p:spTree>
    <p:extLst>
      <p:ext uri="{BB962C8B-B14F-4D97-AF65-F5344CB8AC3E}">
        <p14:creationId xmlns:p14="http://schemas.microsoft.com/office/powerpoint/2010/main" val="1651506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r"/>
            <a:r>
              <a:rPr lang="pt-BR"/>
              <a:t>Motivação</a:t>
            </a:r>
          </a:p>
        </p:txBody>
      </p:sp>
      <p:pic>
        <p:nvPicPr>
          <p:cNvPr id="2050" name="Picture 2" descr="C:\Users\Fabiola\Documents\Mestrado\WorkShop\requisito2.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5591944" y="2616084"/>
            <a:ext cx="5076056" cy="40618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Fabiola\Documents\Mestrado\WorkShop\requisito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116633"/>
            <a:ext cx="4720826" cy="4342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412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Oval 4"/>
          <p:cNvSpPr>
            <a:spLocks noChangeArrowheads="1"/>
          </p:cNvSpPr>
          <p:nvPr/>
        </p:nvSpPr>
        <p:spPr bwMode="auto">
          <a:xfrm>
            <a:off x="3962400" y="2590800"/>
            <a:ext cx="4267200" cy="3276600"/>
          </a:xfrm>
          <a:prstGeom prst="ellipse">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pt-BR" sz="2400" b="1">
                <a:latin typeface="Times New Roman" panose="02020603050405020304" pitchFamily="18" charset="0"/>
              </a:rPr>
              <a:t>Gestão</a:t>
            </a:r>
          </a:p>
        </p:txBody>
      </p:sp>
      <p:sp>
        <p:nvSpPr>
          <p:cNvPr id="6147" name="Oval 5"/>
          <p:cNvSpPr>
            <a:spLocks noChangeArrowheads="1"/>
          </p:cNvSpPr>
          <p:nvPr/>
        </p:nvSpPr>
        <p:spPr bwMode="auto">
          <a:xfrm>
            <a:off x="3352800" y="2400300"/>
            <a:ext cx="2286000" cy="1066800"/>
          </a:xfrm>
          <a:prstGeom prst="ellipse">
            <a:avLst/>
          </a:prstGeom>
          <a:solidFill>
            <a:schemeClr val="hlink"/>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pt-BR" sz="2400" b="1">
                <a:latin typeface="Times New Roman" panose="02020603050405020304" pitchFamily="18" charset="0"/>
              </a:rPr>
              <a:t>Definição</a:t>
            </a:r>
          </a:p>
        </p:txBody>
      </p:sp>
      <p:sp>
        <p:nvSpPr>
          <p:cNvPr id="6148" name="Oval 6"/>
          <p:cNvSpPr>
            <a:spLocks noChangeArrowheads="1"/>
          </p:cNvSpPr>
          <p:nvPr/>
        </p:nvSpPr>
        <p:spPr bwMode="auto">
          <a:xfrm>
            <a:off x="5181600" y="1600200"/>
            <a:ext cx="1905000" cy="609600"/>
          </a:xfrm>
          <a:prstGeom prst="ellipse">
            <a:avLst/>
          </a:prstGeom>
          <a:solidFill>
            <a:srgbClr val="FF00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pt-BR" sz="2400" b="1">
                <a:latin typeface="Times New Roman" panose="02020603050405020304" pitchFamily="18" charset="0"/>
              </a:rPr>
              <a:t>Necessidade</a:t>
            </a:r>
          </a:p>
        </p:txBody>
      </p:sp>
      <p:sp>
        <p:nvSpPr>
          <p:cNvPr id="6149" name="Rectangle 7"/>
          <p:cNvSpPr>
            <a:spLocks noGrp="1" noChangeArrowheads="1"/>
          </p:cNvSpPr>
          <p:nvPr>
            <p:ph type="title"/>
          </p:nvPr>
        </p:nvSpPr>
        <p:spPr>
          <a:xfrm>
            <a:off x="2855640" y="342900"/>
            <a:ext cx="7704856" cy="1104900"/>
          </a:xfrm>
          <a:noFill/>
        </p:spPr>
        <p:txBody>
          <a:bodyPr/>
          <a:lstStyle/>
          <a:p>
            <a:pPr eaLnBrk="1" hangingPunct="1"/>
            <a:r>
              <a:rPr lang="pt-BR"/>
              <a:t>Ciclo-de-vida dos </a:t>
            </a:r>
            <a:r>
              <a:rPr lang="pt-BR" b="1"/>
              <a:t>REQUISITOS</a:t>
            </a:r>
          </a:p>
        </p:txBody>
      </p:sp>
      <p:sp>
        <p:nvSpPr>
          <p:cNvPr id="6150" name="Oval 8"/>
          <p:cNvSpPr>
            <a:spLocks noChangeArrowheads="1"/>
          </p:cNvSpPr>
          <p:nvPr/>
        </p:nvSpPr>
        <p:spPr bwMode="auto">
          <a:xfrm>
            <a:off x="7162800" y="3733801"/>
            <a:ext cx="2286000" cy="1069975"/>
          </a:xfrm>
          <a:prstGeom prst="ellipse">
            <a:avLst/>
          </a:prstGeom>
          <a:solidFill>
            <a:srgbClr val="00FFFF"/>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pt-BR" sz="2400" b="1">
                <a:latin typeface="Times New Roman" panose="02020603050405020304" pitchFamily="18" charset="0"/>
              </a:rPr>
              <a:t>Utilização</a:t>
            </a:r>
          </a:p>
        </p:txBody>
      </p:sp>
      <p:sp>
        <p:nvSpPr>
          <p:cNvPr id="6151" name="Oval 9"/>
          <p:cNvSpPr>
            <a:spLocks noChangeArrowheads="1"/>
          </p:cNvSpPr>
          <p:nvPr/>
        </p:nvSpPr>
        <p:spPr bwMode="auto">
          <a:xfrm>
            <a:off x="3276600" y="5105401"/>
            <a:ext cx="2286000" cy="1069975"/>
          </a:xfrm>
          <a:prstGeom prst="ellipse">
            <a:avLst/>
          </a:prstGeom>
          <a:solidFill>
            <a:schemeClr val="hlink"/>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pt-BR" sz="2400" b="1">
                <a:latin typeface="Times New Roman" panose="02020603050405020304" pitchFamily="18" charset="0"/>
              </a:rPr>
              <a:t>Avaliação</a:t>
            </a:r>
          </a:p>
        </p:txBody>
      </p:sp>
      <p:sp>
        <p:nvSpPr>
          <p:cNvPr id="6152" name="AutoShape 10"/>
          <p:cNvSpPr>
            <a:spLocks noChangeArrowheads="1"/>
          </p:cNvSpPr>
          <p:nvPr/>
        </p:nvSpPr>
        <p:spPr bwMode="auto">
          <a:xfrm rot="16073170" flipH="1">
            <a:off x="4361656" y="1581944"/>
            <a:ext cx="687388" cy="11811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00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Tree>
    <p:extLst>
      <p:ext uri="{BB962C8B-B14F-4D97-AF65-F5344CB8AC3E}">
        <p14:creationId xmlns:p14="http://schemas.microsoft.com/office/powerpoint/2010/main" val="73355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7315200" y="3048001"/>
            <a:ext cx="2819400" cy="2513013"/>
            <a:chOff x="1920" y="1728"/>
            <a:chExt cx="1824" cy="1632"/>
          </a:xfrm>
        </p:grpSpPr>
        <p:sp>
          <p:nvSpPr>
            <p:cNvPr id="7190" name="Rectangle 3"/>
            <p:cNvSpPr>
              <a:spLocks noChangeArrowheads="1"/>
            </p:cNvSpPr>
            <p:nvPr/>
          </p:nvSpPr>
          <p:spPr bwMode="auto">
            <a:xfrm>
              <a:off x="1920" y="1728"/>
              <a:ext cx="1824" cy="1632"/>
            </a:xfrm>
            <a:prstGeom prst="rect">
              <a:avLst/>
            </a:prstGeom>
            <a:solidFill>
              <a:srgbClr val="FFE269"/>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endParaRPr lang="en-US" sz="2400" b="1">
                <a:latin typeface="Times New Roman" panose="02020603050405020304" pitchFamily="18" charset="0"/>
              </a:endParaRPr>
            </a:p>
          </p:txBody>
        </p:sp>
        <p:sp>
          <p:nvSpPr>
            <p:cNvPr id="14340" name="Text Box 4"/>
            <p:cNvSpPr txBox="1">
              <a:spLocks noChangeArrowheads="1"/>
            </p:cNvSpPr>
            <p:nvPr/>
          </p:nvSpPr>
          <p:spPr bwMode="auto">
            <a:xfrm>
              <a:off x="1968" y="3072"/>
              <a:ext cx="1067" cy="258"/>
            </a:xfrm>
            <a:prstGeom prst="rect">
              <a:avLst/>
            </a:prstGeom>
            <a:solidFill>
              <a:srgbClr val="FFE269"/>
            </a:solidFill>
            <a:ln w="12700" cap="sq">
              <a:noFill/>
              <a:miter lim="800000"/>
              <a:headEnd type="none" w="sm" len="sm"/>
              <a:tailEnd type="none" w="sm" len="sm"/>
            </a:ln>
            <a:effectLst/>
          </p:spPr>
          <p:txBody>
            <a:bodyPr wrap="none">
              <a:spAutoFit/>
            </a:bodyPr>
            <a:lstStyle/>
            <a:p>
              <a:pPr eaLnBrk="0" hangingPunct="0">
                <a:defRPr/>
              </a:pPr>
              <a:r>
                <a:rPr lang="pt-BR" sz="2000" b="1">
                  <a:effectLst>
                    <a:outerShdw blurRad="38100" dist="38100" dir="2700000" algn="tl">
                      <a:srgbClr val="FFFFFF"/>
                    </a:outerShdw>
                  </a:effectLst>
                  <a:latin typeface="Times New Roman" pitchFamily="18" charset="0"/>
                </a:rPr>
                <a:t>Especificação</a:t>
              </a:r>
              <a:endParaRPr lang="pt-BR" sz="2400" b="1">
                <a:latin typeface="Times New Roman" pitchFamily="18" charset="0"/>
              </a:endParaRPr>
            </a:p>
          </p:txBody>
        </p:sp>
      </p:grpSp>
      <p:grpSp>
        <p:nvGrpSpPr>
          <p:cNvPr id="3" name="Group 5"/>
          <p:cNvGrpSpPr>
            <a:grpSpLocks/>
          </p:cNvGrpSpPr>
          <p:nvPr/>
        </p:nvGrpSpPr>
        <p:grpSpPr bwMode="auto">
          <a:xfrm>
            <a:off x="4267200" y="3048001"/>
            <a:ext cx="2819400" cy="2513013"/>
            <a:chOff x="1920" y="1728"/>
            <a:chExt cx="1824" cy="1632"/>
          </a:xfrm>
        </p:grpSpPr>
        <p:sp>
          <p:nvSpPr>
            <p:cNvPr id="7188" name="Rectangle 6"/>
            <p:cNvSpPr>
              <a:spLocks noChangeArrowheads="1"/>
            </p:cNvSpPr>
            <p:nvPr/>
          </p:nvSpPr>
          <p:spPr bwMode="auto">
            <a:xfrm>
              <a:off x="1920" y="1728"/>
              <a:ext cx="1824" cy="1632"/>
            </a:xfrm>
            <a:prstGeom prst="rect">
              <a:avLst/>
            </a:prstGeom>
            <a:solidFill>
              <a:srgbClr val="FFE269"/>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endParaRPr lang="en-US" sz="2400" b="1">
                <a:latin typeface="Times New Roman" panose="02020603050405020304" pitchFamily="18" charset="0"/>
              </a:endParaRPr>
            </a:p>
          </p:txBody>
        </p:sp>
        <p:sp>
          <p:nvSpPr>
            <p:cNvPr id="14343" name="Text Box 7"/>
            <p:cNvSpPr txBox="1">
              <a:spLocks noChangeArrowheads="1"/>
            </p:cNvSpPr>
            <p:nvPr/>
          </p:nvSpPr>
          <p:spPr bwMode="auto">
            <a:xfrm>
              <a:off x="1968" y="3072"/>
              <a:ext cx="819" cy="260"/>
            </a:xfrm>
            <a:prstGeom prst="rect">
              <a:avLst/>
            </a:prstGeom>
            <a:solidFill>
              <a:srgbClr val="FFE269"/>
            </a:solidFill>
            <a:ln w="12700" cap="sq">
              <a:noFill/>
              <a:miter lim="800000"/>
              <a:headEnd type="none" w="sm" len="sm"/>
              <a:tailEnd type="none" w="sm" len="sm"/>
            </a:ln>
            <a:effectLst/>
          </p:spPr>
          <p:txBody>
            <a:bodyPr wrap="none">
              <a:spAutoFit/>
            </a:bodyPr>
            <a:lstStyle/>
            <a:p>
              <a:pPr eaLnBrk="0" hangingPunct="0">
                <a:defRPr/>
              </a:pPr>
              <a:r>
                <a:rPr lang="pt-BR" sz="2000" b="1">
                  <a:effectLst>
                    <a:outerShdw blurRad="38100" dist="38100" dir="2700000" algn="tl">
                      <a:srgbClr val="FFFFFF"/>
                    </a:outerShdw>
                  </a:effectLst>
                  <a:latin typeface="Times New Roman" pitchFamily="18" charset="0"/>
                </a:rPr>
                <a:t>Aquisição</a:t>
              </a:r>
              <a:endParaRPr lang="pt-BR" sz="2400" b="1">
                <a:latin typeface="Times New Roman" pitchFamily="18" charset="0"/>
              </a:endParaRPr>
            </a:p>
          </p:txBody>
        </p:sp>
      </p:grpSp>
      <p:sp>
        <p:nvSpPr>
          <p:cNvPr id="7172" name="Text Box 8"/>
          <p:cNvSpPr txBox="1">
            <a:spLocks noChangeArrowheads="1"/>
          </p:cNvSpPr>
          <p:nvPr/>
        </p:nvSpPr>
        <p:spPr bwMode="auto">
          <a:xfrm>
            <a:off x="2891052" y="585788"/>
            <a:ext cx="6772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sz="2800" b="1">
                <a:latin typeface="Arial" panose="020B0604020202020204" pitchFamily="34" charset="0"/>
              </a:rPr>
              <a:t>Processo de Engenharia de Requisitos</a:t>
            </a:r>
          </a:p>
        </p:txBody>
      </p:sp>
      <p:sp>
        <p:nvSpPr>
          <p:cNvPr id="14345" name="AutoShape 9"/>
          <p:cNvSpPr>
            <a:spLocks noChangeArrowheads="1"/>
          </p:cNvSpPr>
          <p:nvPr/>
        </p:nvSpPr>
        <p:spPr bwMode="auto">
          <a:xfrm>
            <a:off x="2057400" y="4419600"/>
            <a:ext cx="1905000" cy="1752600"/>
          </a:xfrm>
          <a:prstGeom prst="flowChartMultidocument">
            <a:avLst/>
          </a:prstGeom>
          <a:solidFill>
            <a:srgbClr val="FF6969"/>
          </a:solidFill>
          <a:ln w="12700" cap="sq">
            <a:solidFill>
              <a:schemeClr val="tx1"/>
            </a:solidFill>
            <a:miter lim="800000"/>
            <a:headEnd type="none" w="sm" len="sm"/>
            <a:tailEnd type="none" w="sm" len="sm"/>
          </a:ln>
          <a:effectLst/>
        </p:spPr>
        <p:txBody>
          <a:bodyPr wrap="none" anchor="ctr"/>
          <a:lstStyle/>
          <a:p>
            <a:pPr algn="ctr" eaLnBrk="0" hangingPunct="0">
              <a:defRPr/>
            </a:pPr>
            <a:r>
              <a:rPr lang="pt-BR" sz="2000" b="1">
                <a:solidFill>
                  <a:schemeClr val="bg1"/>
                </a:solidFill>
                <a:effectLst>
                  <a:outerShdw blurRad="38100" dist="38100" dir="2700000" algn="tl">
                    <a:srgbClr val="000000"/>
                  </a:outerShdw>
                </a:effectLst>
                <a:latin typeface="Times New Roman" pitchFamily="18" charset="0"/>
              </a:rPr>
              <a:t>Especificação</a:t>
            </a:r>
          </a:p>
          <a:p>
            <a:pPr algn="ctr" eaLnBrk="0" hangingPunct="0">
              <a:defRPr/>
            </a:pPr>
            <a:r>
              <a:rPr lang="pt-BR" sz="2000" b="1">
                <a:solidFill>
                  <a:schemeClr val="bg1"/>
                </a:solidFill>
                <a:effectLst>
                  <a:outerShdw blurRad="38100" dist="38100" dir="2700000" algn="tl">
                    <a:srgbClr val="000000"/>
                  </a:outerShdw>
                </a:effectLst>
                <a:latin typeface="Times New Roman" pitchFamily="18" charset="0"/>
              </a:rPr>
              <a:t>dos Requisitos</a:t>
            </a:r>
          </a:p>
        </p:txBody>
      </p:sp>
      <p:sp>
        <p:nvSpPr>
          <p:cNvPr id="14346" name="AutoShape 10"/>
          <p:cNvSpPr>
            <a:spLocks noChangeArrowheads="1"/>
          </p:cNvSpPr>
          <p:nvPr/>
        </p:nvSpPr>
        <p:spPr bwMode="auto">
          <a:xfrm>
            <a:off x="3352800" y="2514600"/>
            <a:ext cx="2286000" cy="685800"/>
          </a:xfrm>
          <a:prstGeom prst="curvedDownArrow">
            <a:avLst>
              <a:gd name="adj1" fmla="val 66667"/>
              <a:gd name="adj2" fmla="val 133333"/>
              <a:gd name="adj3" fmla="val 33333"/>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14347" name="Oval 11"/>
          <p:cNvSpPr>
            <a:spLocks noChangeArrowheads="1"/>
          </p:cNvSpPr>
          <p:nvPr/>
        </p:nvSpPr>
        <p:spPr bwMode="auto">
          <a:xfrm>
            <a:off x="2024063" y="2214563"/>
            <a:ext cx="1981200" cy="1447800"/>
          </a:xfrm>
          <a:prstGeom prst="ellipse">
            <a:avLst/>
          </a:prstGeom>
          <a:solidFill>
            <a:srgbClr val="FF6969"/>
          </a:solidFill>
          <a:ln w="12700" cap="sq">
            <a:solidFill>
              <a:schemeClr val="tx1"/>
            </a:solidFill>
            <a:round/>
            <a:headEnd type="none" w="sm" len="sm"/>
            <a:tailEnd type="none" w="sm" len="sm"/>
          </a:ln>
          <a:effectLst/>
        </p:spPr>
        <p:txBody>
          <a:bodyPr wrap="none" anchor="ctr"/>
          <a:lstStyle/>
          <a:p>
            <a:pPr algn="ctr" eaLnBrk="0" hangingPunct="0">
              <a:defRPr/>
            </a:pPr>
            <a:r>
              <a:rPr lang="pt-BR" sz="2400" b="1">
                <a:solidFill>
                  <a:schemeClr val="bg1"/>
                </a:solidFill>
                <a:effectLst>
                  <a:outerShdw blurRad="38100" dist="38100" dir="2700000" algn="tl">
                    <a:srgbClr val="000000"/>
                  </a:outerShdw>
                </a:effectLst>
                <a:latin typeface="Times New Roman" pitchFamily="18" charset="0"/>
              </a:rPr>
              <a:t>Necessidades</a:t>
            </a:r>
          </a:p>
        </p:txBody>
      </p:sp>
      <p:sp>
        <p:nvSpPr>
          <p:cNvPr id="14348" name="Rectangle 12"/>
          <p:cNvSpPr>
            <a:spLocks noChangeArrowheads="1"/>
          </p:cNvSpPr>
          <p:nvPr/>
        </p:nvSpPr>
        <p:spPr bwMode="auto">
          <a:xfrm>
            <a:off x="4876800" y="2286000"/>
            <a:ext cx="1752600" cy="381000"/>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pt-BR">
                <a:latin typeface="Times New Roman" panose="02020603050405020304" pitchFamily="18" charset="0"/>
              </a:rPr>
              <a:t>Informações</a:t>
            </a:r>
          </a:p>
        </p:txBody>
      </p:sp>
      <p:sp>
        <p:nvSpPr>
          <p:cNvPr id="14349" name="AutoShape 13"/>
          <p:cNvSpPr>
            <a:spLocks noChangeArrowheads="1"/>
          </p:cNvSpPr>
          <p:nvPr/>
        </p:nvSpPr>
        <p:spPr bwMode="auto">
          <a:xfrm flipH="1">
            <a:off x="2971800" y="4114800"/>
            <a:ext cx="1981200" cy="457200"/>
          </a:xfrm>
          <a:prstGeom prst="curvedDownArrow">
            <a:avLst>
              <a:gd name="adj1" fmla="val 82995"/>
              <a:gd name="adj2" fmla="val 177446"/>
              <a:gd name="adj3" fmla="val 49310"/>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14350" name="AutoShape 14"/>
          <p:cNvSpPr>
            <a:spLocks noChangeArrowheads="1"/>
          </p:cNvSpPr>
          <p:nvPr/>
        </p:nvSpPr>
        <p:spPr bwMode="auto">
          <a:xfrm>
            <a:off x="6934200" y="3352800"/>
            <a:ext cx="685800" cy="457200"/>
          </a:xfrm>
          <a:prstGeom prst="rightArrow">
            <a:avLst>
              <a:gd name="adj1" fmla="val 50000"/>
              <a:gd name="adj2" fmla="val 48694"/>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14351" name="Rectangle 15"/>
          <p:cNvSpPr>
            <a:spLocks noChangeArrowheads="1"/>
          </p:cNvSpPr>
          <p:nvPr/>
        </p:nvSpPr>
        <p:spPr bwMode="auto">
          <a:xfrm>
            <a:off x="4572000" y="3276600"/>
            <a:ext cx="2209800" cy="533400"/>
          </a:xfrm>
          <a:prstGeom prst="rect">
            <a:avLst/>
          </a:prstGeom>
          <a:solidFill>
            <a:srgbClr val="8787E1"/>
          </a:solidFill>
          <a:ln w="12700" cap="sq">
            <a:solidFill>
              <a:schemeClr val="tx1"/>
            </a:solidFill>
            <a:miter lim="800000"/>
            <a:headEnd type="none" w="sm" len="sm"/>
            <a:tailEnd type="none" w="sm" len="sm"/>
          </a:ln>
          <a:effectLst>
            <a:outerShdw dist="107763" dir="2700000" algn="ctr" rotWithShape="0">
              <a:schemeClr val="bg2"/>
            </a:outerShdw>
          </a:effectLst>
        </p:spPr>
        <p:txBody>
          <a:bodyPr wrap="none" anchor="ctr"/>
          <a:lstStyle/>
          <a:p>
            <a:pPr algn="ctr" eaLnBrk="0" hangingPunct="0">
              <a:defRPr/>
            </a:pPr>
            <a:r>
              <a:rPr lang="pt-BR" sz="2400" b="1">
                <a:solidFill>
                  <a:schemeClr val="bg1"/>
                </a:solidFill>
                <a:effectLst>
                  <a:outerShdw blurRad="38100" dist="38100" dir="2700000" algn="tl">
                    <a:srgbClr val="000000"/>
                  </a:outerShdw>
                </a:effectLst>
                <a:latin typeface="Times New Roman" pitchFamily="18" charset="0"/>
              </a:rPr>
              <a:t>Elicitação</a:t>
            </a:r>
          </a:p>
        </p:txBody>
      </p:sp>
      <p:sp>
        <p:nvSpPr>
          <p:cNvPr id="14352" name="Rectangle 16"/>
          <p:cNvSpPr>
            <a:spLocks noChangeArrowheads="1"/>
          </p:cNvSpPr>
          <p:nvPr/>
        </p:nvSpPr>
        <p:spPr bwMode="auto">
          <a:xfrm>
            <a:off x="7696200" y="3276600"/>
            <a:ext cx="2209800" cy="533400"/>
          </a:xfrm>
          <a:prstGeom prst="rect">
            <a:avLst/>
          </a:prstGeom>
          <a:solidFill>
            <a:srgbClr val="8787E1"/>
          </a:solidFill>
          <a:ln w="12700" cap="sq">
            <a:solidFill>
              <a:schemeClr val="tx1"/>
            </a:solidFill>
            <a:miter lim="800000"/>
            <a:headEnd type="none" w="sm" len="sm"/>
            <a:tailEnd type="none" w="sm" len="sm"/>
          </a:ln>
          <a:effectLst>
            <a:outerShdw dist="107763" dir="2700000" algn="ctr" rotWithShape="0">
              <a:schemeClr val="bg2"/>
            </a:outerShdw>
          </a:effectLst>
        </p:spPr>
        <p:txBody>
          <a:bodyPr wrap="none" anchor="ctr"/>
          <a:lstStyle/>
          <a:p>
            <a:pPr algn="ctr" eaLnBrk="0" hangingPunct="0">
              <a:defRPr/>
            </a:pPr>
            <a:r>
              <a:rPr lang="pt-BR" sz="2400" b="1">
                <a:solidFill>
                  <a:schemeClr val="bg1"/>
                </a:solidFill>
                <a:effectLst>
                  <a:outerShdw blurRad="38100" dist="38100" dir="2700000" algn="tl">
                    <a:srgbClr val="000000"/>
                  </a:outerShdw>
                </a:effectLst>
                <a:latin typeface="Times New Roman" pitchFamily="18" charset="0"/>
              </a:rPr>
              <a:t>Modelagem</a:t>
            </a:r>
          </a:p>
        </p:txBody>
      </p:sp>
      <p:sp>
        <p:nvSpPr>
          <p:cNvPr id="14353" name="Rectangle 17"/>
          <p:cNvSpPr>
            <a:spLocks noChangeArrowheads="1"/>
          </p:cNvSpPr>
          <p:nvPr/>
        </p:nvSpPr>
        <p:spPr bwMode="auto">
          <a:xfrm>
            <a:off x="4572000" y="4419600"/>
            <a:ext cx="2209800" cy="533400"/>
          </a:xfrm>
          <a:prstGeom prst="rect">
            <a:avLst/>
          </a:prstGeom>
          <a:solidFill>
            <a:srgbClr val="8787E1"/>
          </a:solidFill>
          <a:ln w="12700" cap="sq">
            <a:solidFill>
              <a:schemeClr val="tx1"/>
            </a:solidFill>
            <a:miter lim="800000"/>
            <a:headEnd type="none" w="sm" len="sm"/>
            <a:tailEnd type="none" w="sm" len="sm"/>
          </a:ln>
          <a:effectLst>
            <a:outerShdw dist="107763" dir="2700000" algn="ctr" rotWithShape="0">
              <a:schemeClr val="bg2"/>
            </a:outerShdw>
          </a:effectLst>
        </p:spPr>
        <p:txBody>
          <a:bodyPr wrap="none" anchor="ctr"/>
          <a:lstStyle/>
          <a:p>
            <a:pPr algn="ctr" eaLnBrk="0" hangingPunct="0">
              <a:defRPr/>
            </a:pPr>
            <a:r>
              <a:rPr lang="pt-BR" sz="2400" b="1">
                <a:solidFill>
                  <a:schemeClr val="bg1"/>
                </a:solidFill>
                <a:effectLst>
                  <a:outerShdw blurRad="38100" dist="38100" dir="2700000" algn="tl">
                    <a:srgbClr val="000000"/>
                  </a:outerShdw>
                </a:effectLst>
                <a:latin typeface="Times New Roman" pitchFamily="18" charset="0"/>
              </a:rPr>
              <a:t>Validação</a:t>
            </a:r>
          </a:p>
        </p:txBody>
      </p:sp>
      <p:sp>
        <p:nvSpPr>
          <p:cNvPr id="14354" name="Rectangle 18"/>
          <p:cNvSpPr>
            <a:spLocks noChangeArrowheads="1"/>
          </p:cNvSpPr>
          <p:nvPr/>
        </p:nvSpPr>
        <p:spPr bwMode="auto">
          <a:xfrm>
            <a:off x="7696200" y="4419600"/>
            <a:ext cx="2209800" cy="533400"/>
          </a:xfrm>
          <a:prstGeom prst="rect">
            <a:avLst/>
          </a:prstGeom>
          <a:solidFill>
            <a:srgbClr val="8787E1"/>
          </a:solidFill>
          <a:ln w="12700" cap="sq">
            <a:solidFill>
              <a:schemeClr val="tx1"/>
            </a:solidFill>
            <a:miter lim="800000"/>
            <a:headEnd type="none" w="sm" len="sm"/>
            <a:tailEnd type="none" w="sm" len="sm"/>
          </a:ln>
          <a:effectLst>
            <a:outerShdw dist="107763" dir="2700000" algn="ctr" rotWithShape="0">
              <a:schemeClr val="bg2"/>
            </a:outerShdw>
          </a:effectLst>
        </p:spPr>
        <p:txBody>
          <a:bodyPr wrap="none" anchor="ctr"/>
          <a:lstStyle/>
          <a:p>
            <a:pPr algn="ctr" eaLnBrk="0" hangingPunct="0">
              <a:defRPr/>
            </a:pPr>
            <a:r>
              <a:rPr lang="pt-BR" sz="2400" b="1">
                <a:solidFill>
                  <a:schemeClr val="bg1"/>
                </a:solidFill>
                <a:effectLst>
                  <a:outerShdw blurRad="38100" dist="38100" dir="2700000" algn="tl">
                    <a:srgbClr val="000000"/>
                  </a:outerShdw>
                </a:effectLst>
                <a:latin typeface="Times New Roman" pitchFamily="18" charset="0"/>
              </a:rPr>
              <a:t>Análise</a:t>
            </a:r>
          </a:p>
        </p:txBody>
      </p:sp>
      <p:sp>
        <p:nvSpPr>
          <p:cNvPr id="14355" name="AutoShape 19"/>
          <p:cNvSpPr>
            <a:spLocks noChangeArrowheads="1"/>
          </p:cNvSpPr>
          <p:nvPr/>
        </p:nvSpPr>
        <p:spPr bwMode="auto">
          <a:xfrm rot="5400000">
            <a:off x="8572500" y="3924300"/>
            <a:ext cx="381000" cy="457200"/>
          </a:xfrm>
          <a:prstGeom prst="rightArrow">
            <a:avLst>
              <a:gd name="adj1" fmla="val 45833"/>
              <a:gd name="adj2" fmla="val 52088"/>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14356" name="AutoShape 20"/>
          <p:cNvSpPr>
            <a:spLocks noChangeArrowheads="1"/>
          </p:cNvSpPr>
          <p:nvPr/>
        </p:nvSpPr>
        <p:spPr bwMode="auto">
          <a:xfrm rot="16200000" flipV="1">
            <a:off x="5448300" y="3924300"/>
            <a:ext cx="381000" cy="457200"/>
          </a:xfrm>
          <a:prstGeom prst="rightArrow">
            <a:avLst>
              <a:gd name="adj1" fmla="val 45833"/>
              <a:gd name="adj2" fmla="val 52088"/>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14357" name="AutoShape 21"/>
          <p:cNvSpPr>
            <a:spLocks noChangeArrowheads="1"/>
          </p:cNvSpPr>
          <p:nvPr/>
        </p:nvSpPr>
        <p:spPr bwMode="auto">
          <a:xfrm flipH="1">
            <a:off x="6858000" y="4191000"/>
            <a:ext cx="762000" cy="1371600"/>
          </a:xfrm>
          <a:prstGeom prst="rightArrow">
            <a:avLst>
              <a:gd name="adj1" fmla="val 41676"/>
              <a:gd name="adj2" fmla="val 40208"/>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14358" name="Rectangle 22"/>
          <p:cNvSpPr>
            <a:spLocks noChangeArrowheads="1"/>
          </p:cNvSpPr>
          <p:nvPr/>
        </p:nvSpPr>
        <p:spPr bwMode="auto">
          <a:xfrm>
            <a:off x="5562600" y="5410200"/>
            <a:ext cx="1828800" cy="381000"/>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pt-BR">
                <a:latin typeface="Times New Roman" panose="02020603050405020304" pitchFamily="18" charset="0"/>
              </a:rPr>
              <a:t>Representações</a:t>
            </a:r>
          </a:p>
        </p:txBody>
      </p:sp>
      <p:sp>
        <p:nvSpPr>
          <p:cNvPr id="7187" name="Text Box 23"/>
          <p:cNvSpPr txBox="1">
            <a:spLocks noChangeArrowheads="1"/>
          </p:cNvSpPr>
          <p:nvPr/>
        </p:nvSpPr>
        <p:spPr bwMode="auto">
          <a:xfrm rot="-5400000">
            <a:off x="1249363" y="6202363"/>
            <a:ext cx="914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pt-BR" sz="1000">
                <a:latin typeface="Arial" panose="020B0604020202020204" pitchFamily="34" charset="0"/>
              </a:rPr>
              <a:t>Rocco, 2004</a:t>
            </a:r>
            <a:endParaRPr lang="pt-BR" sz="1000" i="1">
              <a:latin typeface="Arial" panose="020B0604020202020204" pitchFamily="34" charset="0"/>
            </a:endParaRPr>
          </a:p>
        </p:txBody>
      </p:sp>
    </p:spTree>
    <p:extLst>
      <p:ext uri="{BB962C8B-B14F-4D97-AF65-F5344CB8AC3E}">
        <p14:creationId xmlns:p14="http://schemas.microsoft.com/office/powerpoint/2010/main" val="2300312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cTn>
                              </p:par>
                            </p:childTnLst>
                          </p:cTn>
                        </p:par>
                        <p:par>
                          <p:cTn id="8" fill="hold" nodeType="afterGroup">
                            <p:stCondLst>
                              <p:cond delay="500"/>
                            </p:stCondLst>
                            <p:childTnLst>
                              <p:par>
                                <p:cTn id="9" presetID="4" presetClass="entr" presetSubtype="3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ox(out)">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32" fill="hold" grpId="0" nodeType="clickEffect">
                                  <p:stCondLst>
                                    <p:cond delay="0"/>
                                  </p:stCondLst>
                                  <p:childTnLst>
                                    <p:set>
                                      <p:cBhvr>
                                        <p:cTn id="15" dur="1" fill="hold">
                                          <p:stCondLst>
                                            <p:cond delay="0"/>
                                          </p:stCondLst>
                                        </p:cTn>
                                        <p:tgtEl>
                                          <p:spTgt spid="14347"/>
                                        </p:tgtEl>
                                        <p:attrNameLst>
                                          <p:attrName>style.visibility</p:attrName>
                                        </p:attrNameLst>
                                      </p:cBhvr>
                                      <p:to>
                                        <p:strVal val="visible"/>
                                      </p:to>
                                    </p:set>
                                    <p:animEffect transition="in" filter="box(out)">
                                      <p:cBhvr>
                                        <p:cTn id="16" dur="500"/>
                                        <p:tgtEl>
                                          <p:spTgt spid="14347"/>
                                        </p:tgtEl>
                                      </p:cBhvr>
                                    </p:animEffect>
                                  </p:childTnLst>
                                </p:cTn>
                              </p:par>
                            </p:childTnLst>
                          </p:cTn>
                        </p:par>
                        <p:par>
                          <p:cTn id="17" fill="hold" nodeType="afterGroup">
                            <p:stCondLst>
                              <p:cond delay="500"/>
                            </p:stCondLst>
                            <p:childTnLst>
                              <p:par>
                                <p:cTn id="18" presetID="18" presetClass="entr" presetSubtype="6" fill="hold" grpId="0" nodeType="afterEffect">
                                  <p:stCondLst>
                                    <p:cond delay="0"/>
                                  </p:stCondLst>
                                  <p:childTnLst>
                                    <p:set>
                                      <p:cBhvr>
                                        <p:cTn id="19" dur="1" fill="hold">
                                          <p:stCondLst>
                                            <p:cond delay="0"/>
                                          </p:stCondLst>
                                        </p:cTn>
                                        <p:tgtEl>
                                          <p:spTgt spid="14346"/>
                                        </p:tgtEl>
                                        <p:attrNameLst>
                                          <p:attrName>style.visibility</p:attrName>
                                        </p:attrNameLst>
                                      </p:cBhvr>
                                      <p:to>
                                        <p:strVal val="visible"/>
                                      </p:to>
                                    </p:set>
                                    <p:animEffect transition="in" filter="strips(downRight)">
                                      <p:cBhvr>
                                        <p:cTn id="20" dur="500"/>
                                        <p:tgtEl>
                                          <p:spTgt spid="14346"/>
                                        </p:tgtEl>
                                      </p:cBhvr>
                                    </p:animEffect>
                                  </p:childTnLst>
                                </p:cTn>
                              </p:par>
                            </p:childTnLst>
                          </p:cTn>
                        </p:par>
                        <p:par>
                          <p:cTn id="21" fill="hold" nodeType="afterGroup">
                            <p:stCondLst>
                              <p:cond delay="1000"/>
                            </p:stCondLst>
                            <p:childTnLst>
                              <p:par>
                                <p:cTn id="22" presetID="12" presetClass="entr" presetSubtype="8" fill="hold" grpId="0" nodeType="afterEffect">
                                  <p:stCondLst>
                                    <p:cond delay="0"/>
                                  </p:stCondLst>
                                  <p:childTnLst>
                                    <p:set>
                                      <p:cBhvr>
                                        <p:cTn id="23" dur="1" fill="hold">
                                          <p:stCondLst>
                                            <p:cond delay="0"/>
                                          </p:stCondLst>
                                        </p:cTn>
                                        <p:tgtEl>
                                          <p:spTgt spid="14348"/>
                                        </p:tgtEl>
                                        <p:attrNameLst>
                                          <p:attrName>style.visibility</p:attrName>
                                        </p:attrNameLst>
                                      </p:cBhvr>
                                      <p:to>
                                        <p:strVal val="visible"/>
                                      </p:to>
                                    </p:set>
                                    <p:animEffect transition="in" filter="slide(fromLeft)">
                                      <p:cBhvr>
                                        <p:cTn id="24" dur="500"/>
                                        <p:tgtEl>
                                          <p:spTgt spid="14348"/>
                                        </p:tgtEl>
                                      </p:cBhvr>
                                    </p:animEffect>
                                  </p:childTnLst>
                                </p:cTn>
                              </p:par>
                            </p:childTnLst>
                          </p:cTn>
                        </p:par>
                        <p:par>
                          <p:cTn id="25" fill="hold" nodeType="afterGroup">
                            <p:stCondLst>
                              <p:cond delay="1500"/>
                            </p:stCondLst>
                            <p:childTnLst>
                              <p:par>
                                <p:cTn id="26" presetID="12" presetClass="entr" presetSubtype="1" fill="hold" grpId="0" nodeType="afterEffect">
                                  <p:stCondLst>
                                    <p:cond delay="0"/>
                                  </p:stCondLst>
                                  <p:childTnLst>
                                    <p:set>
                                      <p:cBhvr>
                                        <p:cTn id="27" dur="1" fill="hold">
                                          <p:stCondLst>
                                            <p:cond delay="0"/>
                                          </p:stCondLst>
                                        </p:cTn>
                                        <p:tgtEl>
                                          <p:spTgt spid="14351"/>
                                        </p:tgtEl>
                                        <p:attrNameLst>
                                          <p:attrName>style.visibility</p:attrName>
                                        </p:attrNameLst>
                                      </p:cBhvr>
                                      <p:to>
                                        <p:strVal val="visible"/>
                                      </p:to>
                                    </p:set>
                                    <p:animEffect transition="in" filter="slide(fromTop)">
                                      <p:cBhvr>
                                        <p:cTn id="28" dur="500"/>
                                        <p:tgtEl>
                                          <p:spTgt spid="1435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14350"/>
                                        </p:tgtEl>
                                        <p:attrNameLst>
                                          <p:attrName>style.visibility</p:attrName>
                                        </p:attrNameLst>
                                      </p:cBhvr>
                                      <p:to>
                                        <p:strVal val="visible"/>
                                      </p:to>
                                    </p:set>
                                    <p:animEffect transition="in" filter="slide(fromLeft)">
                                      <p:cBhvr>
                                        <p:cTn id="33" dur="500"/>
                                        <p:tgtEl>
                                          <p:spTgt spid="14350"/>
                                        </p:tgtEl>
                                      </p:cBhvr>
                                    </p:animEffect>
                                  </p:childTnLst>
                                </p:cTn>
                              </p:par>
                            </p:childTnLst>
                          </p:cTn>
                        </p:par>
                        <p:par>
                          <p:cTn id="34" fill="hold" nodeType="afterGroup">
                            <p:stCondLst>
                              <p:cond delay="500"/>
                            </p:stCondLst>
                            <p:childTnLst>
                              <p:par>
                                <p:cTn id="35" presetID="12" presetClass="entr" presetSubtype="1" fill="hold" grpId="0" nodeType="afterEffect">
                                  <p:stCondLst>
                                    <p:cond delay="0"/>
                                  </p:stCondLst>
                                  <p:childTnLst>
                                    <p:set>
                                      <p:cBhvr>
                                        <p:cTn id="36" dur="1" fill="hold">
                                          <p:stCondLst>
                                            <p:cond delay="0"/>
                                          </p:stCondLst>
                                        </p:cTn>
                                        <p:tgtEl>
                                          <p:spTgt spid="14352"/>
                                        </p:tgtEl>
                                        <p:attrNameLst>
                                          <p:attrName>style.visibility</p:attrName>
                                        </p:attrNameLst>
                                      </p:cBhvr>
                                      <p:to>
                                        <p:strVal val="visible"/>
                                      </p:to>
                                    </p:set>
                                    <p:animEffect transition="in" filter="slide(fromTop)">
                                      <p:cBhvr>
                                        <p:cTn id="37" dur="500"/>
                                        <p:tgtEl>
                                          <p:spTgt spid="14352"/>
                                        </p:tgtEl>
                                      </p:cBhvr>
                                    </p:animEffect>
                                  </p:childTnLst>
                                </p:cTn>
                              </p:par>
                            </p:childTnLst>
                          </p:cTn>
                        </p:par>
                        <p:par>
                          <p:cTn id="38" fill="hold" nodeType="afterGroup">
                            <p:stCondLst>
                              <p:cond delay="1000"/>
                            </p:stCondLst>
                            <p:childTnLst>
                              <p:par>
                                <p:cTn id="39" presetID="12" presetClass="entr" presetSubtype="1" fill="hold" grpId="0" nodeType="afterEffect">
                                  <p:stCondLst>
                                    <p:cond delay="0"/>
                                  </p:stCondLst>
                                  <p:childTnLst>
                                    <p:set>
                                      <p:cBhvr>
                                        <p:cTn id="40" dur="1" fill="hold">
                                          <p:stCondLst>
                                            <p:cond delay="0"/>
                                          </p:stCondLst>
                                        </p:cTn>
                                        <p:tgtEl>
                                          <p:spTgt spid="14355"/>
                                        </p:tgtEl>
                                        <p:attrNameLst>
                                          <p:attrName>style.visibility</p:attrName>
                                        </p:attrNameLst>
                                      </p:cBhvr>
                                      <p:to>
                                        <p:strVal val="visible"/>
                                      </p:to>
                                    </p:set>
                                    <p:animEffect transition="in" filter="slide(fromTop)">
                                      <p:cBhvr>
                                        <p:cTn id="41" dur="500"/>
                                        <p:tgtEl>
                                          <p:spTgt spid="14355"/>
                                        </p:tgtEl>
                                      </p:cBhvr>
                                    </p:animEffect>
                                  </p:childTnLst>
                                </p:cTn>
                              </p:par>
                            </p:childTnLst>
                          </p:cTn>
                        </p:par>
                        <p:par>
                          <p:cTn id="42" fill="hold" nodeType="afterGroup">
                            <p:stCondLst>
                              <p:cond delay="1500"/>
                            </p:stCondLst>
                            <p:childTnLst>
                              <p:par>
                                <p:cTn id="43" presetID="12" presetClass="entr" presetSubtype="1" fill="hold" grpId="0" nodeType="afterEffect">
                                  <p:stCondLst>
                                    <p:cond delay="0"/>
                                  </p:stCondLst>
                                  <p:childTnLst>
                                    <p:set>
                                      <p:cBhvr>
                                        <p:cTn id="44" dur="1" fill="hold">
                                          <p:stCondLst>
                                            <p:cond delay="0"/>
                                          </p:stCondLst>
                                        </p:cTn>
                                        <p:tgtEl>
                                          <p:spTgt spid="14354"/>
                                        </p:tgtEl>
                                        <p:attrNameLst>
                                          <p:attrName>style.visibility</p:attrName>
                                        </p:attrNameLst>
                                      </p:cBhvr>
                                      <p:to>
                                        <p:strVal val="visible"/>
                                      </p:to>
                                    </p:set>
                                    <p:animEffect transition="in" filter="slide(fromTop)">
                                      <p:cBhvr>
                                        <p:cTn id="45" dur="500"/>
                                        <p:tgtEl>
                                          <p:spTgt spid="1435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2" fill="hold" grpId="0" nodeType="clickEffect">
                                  <p:stCondLst>
                                    <p:cond delay="0"/>
                                  </p:stCondLst>
                                  <p:childTnLst>
                                    <p:set>
                                      <p:cBhvr>
                                        <p:cTn id="49" dur="1" fill="hold">
                                          <p:stCondLst>
                                            <p:cond delay="0"/>
                                          </p:stCondLst>
                                        </p:cTn>
                                        <p:tgtEl>
                                          <p:spTgt spid="14357"/>
                                        </p:tgtEl>
                                        <p:attrNameLst>
                                          <p:attrName>style.visibility</p:attrName>
                                        </p:attrNameLst>
                                      </p:cBhvr>
                                      <p:to>
                                        <p:strVal val="visible"/>
                                      </p:to>
                                    </p:set>
                                    <p:animEffect transition="in" filter="slide(fromRight)">
                                      <p:cBhvr>
                                        <p:cTn id="50" dur="500"/>
                                        <p:tgtEl>
                                          <p:spTgt spid="14357"/>
                                        </p:tgtEl>
                                      </p:cBhvr>
                                    </p:animEffect>
                                  </p:childTnLst>
                                </p:cTn>
                              </p:par>
                            </p:childTnLst>
                          </p:cTn>
                        </p:par>
                        <p:par>
                          <p:cTn id="51" fill="hold" nodeType="afterGroup">
                            <p:stCondLst>
                              <p:cond delay="500"/>
                            </p:stCondLst>
                            <p:childTnLst>
                              <p:par>
                                <p:cTn id="52" presetID="12" presetClass="entr" presetSubtype="2" fill="hold" grpId="0" nodeType="afterEffect">
                                  <p:stCondLst>
                                    <p:cond delay="0"/>
                                  </p:stCondLst>
                                  <p:childTnLst>
                                    <p:set>
                                      <p:cBhvr>
                                        <p:cTn id="53" dur="1" fill="hold">
                                          <p:stCondLst>
                                            <p:cond delay="0"/>
                                          </p:stCondLst>
                                        </p:cTn>
                                        <p:tgtEl>
                                          <p:spTgt spid="14358"/>
                                        </p:tgtEl>
                                        <p:attrNameLst>
                                          <p:attrName>style.visibility</p:attrName>
                                        </p:attrNameLst>
                                      </p:cBhvr>
                                      <p:to>
                                        <p:strVal val="visible"/>
                                      </p:to>
                                    </p:set>
                                    <p:animEffect transition="in" filter="slide(fromRight)">
                                      <p:cBhvr>
                                        <p:cTn id="54" dur="500"/>
                                        <p:tgtEl>
                                          <p:spTgt spid="14358"/>
                                        </p:tgtEl>
                                      </p:cBhvr>
                                    </p:animEffect>
                                  </p:childTnLst>
                                </p:cTn>
                              </p:par>
                            </p:childTnLst>
                          </p:cTn>
                        </p:par>
                        <p:par>
                          <p:cTn id="55" fill="hold" nodeType="afterGroup">
                            <p:stCondLst>
                              <p:cond delay="1000"/>
                            </p:stCondLst>
                            <p:childTnLst>
                              <p:par>
                                <p:cTn id="56" presetID="12" presetClass="entr" presetSubtype="1" fill="hold" grpId="0" nodeType="afterEffect">
                                  <p:stCondLst>
                                    <p:cond delay="0"/>
                                  </p:stCondLst>
                                  <p:childTnLst>
                                    <p:set>
                                      <p:cBhvr>
                                        <p:cTn id="57" dur="1" fill="hold">
                                          <p:stCondLst>
                                            <p:cond delay="0"/>
                                          </p:stCondLst>
                                        </p:cTn>
                                        <p:tgtEl>
                                          <p:spTgt spid="14353"/>
                                        </p:tgtEl>
                                        <p:attrNameLst>
                                          <p:attrName>style.visibility</p:attrName>
                                        </p:attrNameLst>
                                      </p:cBhvr>
                                      <p:to>
                                        <p:strVal val="visible"/>
                                      </p:to>
                                    </p:set>
                                    <p:animEffect transition="in" filter="slide(fromTop)">
                                      <p:cBhvr>
                                        <p:cTn id="58" dur="500"/>
                                        <p:tgtEl>
                                          <p:spTgt spid="14353"/>
                                        </p:tgtEl>
                                      </p:cBhvr>
                                    </p:animEffect>
                                  </p:childTnLst>
                                </p:cTn>
                              </p:par>
                            </p:childTnLst>
                          </p:cTn>
                        </p:par>
                        <p:par>
                          <p:cTn id="59" fill="hold" nodeType="afterGroup">
                            <p:stCondLst>
                              <p:cond delay="1500"/>
                            </p:stCondLst>
                            <p:childTnLst>
                              <p:par>
                                <p:cTn id="60" presetID="12" presetClass="entr" presetSubtype="4" fill="hold" grpId="0" nodeType="afterEffect">
                                  <p:stCondLst>
                                    <p:cond delay="0"/>
                                  </p:stCondLst>
                                  <p:childTnLst>
                                    <p:set>
                                      <p:cBhvr>
                                        <p:cTn id="61" dur="1" fill="hold">
                                          <p:stCondLst>
                                            <p:cond delay="0"/>
                                          </p:stCondLst>
                                        </p:cTn>
                                        <p:tgtEl>
                                          <p:spTgt spid="14356"/>
                                        </p:tgtEl>
                                        <p:attrNameLst>
                                          <p:attrName>style.visibility</p:attrName>
                                        </p:attrNameLst>
                                      </p:cBhvr>
                                      <p:to>
                                        <p:strVal val="visible"/>
                                      </p:to>
                                    </p:set>
                                    <p:animEffect transition="in" filter="slide(fromBottom)">
                                      <p:cBhvr>
                                        <p:cTn id="62" dur="500"/>
                                        <p:tgtEl>
                                          <p:spTgt spid="1435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8" presetClass="entr" presetSubtype="12" fill="hold" grpId="0" nodeType="clickEffect">
                                  <p:stCondLst>
                                    <p:cond delay="0"/>
                                  </p:stCondLst>
                                  <p:childTnLst>
                                    <p:set>
                                      <p:cBhvr>
                                        <p:cTn id="66" dur="1" fill="hold">
                                          <p:stCondLst>
                                            <p:cond delay="0"/>
                                          </p:stCondLst>
                                        </p:cTn>
                                        <p:tgtEl>
                                          <p:spTgt spid="14349"/>
                                        </p:tgtEl>
                                        <p:attrNameLst>
                                          <p:attrName>style.visibility</p:attrName>
                                        </p:attrNameLst>
                                      </p:cBhvr>
                                      <p:to>
                                        <p:strVal val="visible"/>
                                      </p:to>
                                    </p:set>
                                    <p:animEffect transition="in" filter="strips(downLeft)">
                                      <p:cBhvr>
                                        <p:cTn id="67" dur="500"/>
                                        <p:tgtEl>
                                          <p:spTgt spid="14349"/>
                                        </p:tgtEl>
                                      </p:cBhvr>
                                    </p:animEffect>
                                  </p:childTnLst>
                                </p:cTn>
                              </p:par>
                            </p:childTnLst>
                          </p:cTn>
                        </p:par>
                        <p:par>
                          <p:cTn id="68" fill="hold" nodeType="afterGroup">
                            <p:stCondLst>
                              <p:cond delay="500"/>
                            </p:stCondLst>
                            <p:childTnLst>
                              <p:par>
                                <p:cTn id="69" presetID="18" presetClass="entr" presetSubtype="12" fill="hold" grpId="0" nodeType="afterEffect">
                                  <p:stCondLst>
                                    <p:cond delay="0"/>
                                  </p:stCondLst>
                                  <p:childTnLst>
                                    <p:set>
                                      <p:cBhvr>
                                        <p:cTn id="70" dur="1" fill="hold">
                                          <p:stCondLst>
                                            <p:cond delay="0"/>
                                          </p:stCondLst>
                                        </p:cTn>
                                        <p:tgtEl>
                                          <p:spTgt spid="14345"/>
                                        </p:tgtEl>
                                        <p:attrNameLst>
                                          <p:attrName>style.visibility</p:attrName>
                                        </p:attrNameLst>
                                      </p:cBhvr>
                                      <p:to>
                                        <p:strVal val="visible"/>
                                      </p:to>
                                    </p:set>
                                    <p:animEffect transition="in" filter="strips(downLeft)">
                                      <p:cBhvr>
                                        <p:cTn id="71" dur="500"/>
                                        <p:tgtEl>
                                          <p:spTgt spid="14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5" grpId="0" animBg="1" autoUpdateAnimBg="0"/>
      <p:bldP spid="14346" grpId="0" animBg="1"/>
      <p:bldP spid="14347" grpId="0" animBg="1" autoUpdateAnimBg="0"/>
      <p:bldP spid="14348" grpId="0" animBg="1" autoUpdateAnimBg="0"/>
      <p:bldP spid="14349" grpId="0" animBg="1"/>
      <p:bldP spid="14350" grpId="0" animBg="1"/>
      <p:bldP spid="14351" grpId="0" animBg="1" autoUpdateAnimBg="0"/>
      <p:bldP spid="14352" grpId="0" animBg="1" autoUpdateAnimBg="0"/>
      <p:bldP spid="14353" grpId="0" animBg="1" autoUpdateAnimBg="0"/>
      <p:bldP spid="14354" grpId="0" animBg="1" autoUpdateAnimBg="0"/>
      <p:bldP spid="14355" grpId="0" animBg="1"/>
      <p:bldP spid="14356" grpId="0" animBg="1"/>
      <p:bldP spid="14357" grpId="0" animBg="1"/>
      <p:bldP spid="14358"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ítulo 1"/>
          <p:cNvSpPr>
            <a:spLocks noGrp="1"/>
          </p:cNvSpPr>
          <p:nvPr>
            <p:ph type="title"/>
          </p:nvPr>
        </p:nvSpPr>
        <p:spPr/>
        <p:txBody>
          <a:bodyPr/>
          <a:lstStyle/>
          <a:p>
            <a:pPr algn="ctr" eaLnBrk="1" hangingPunct="1"/>
            <a:r>
              <a:rPr lang="pt-BR" altLang="pt-BR" b="1" dirty="0">
                <a:solidFill>
                  <a:srgbClr val="7F2075"/>
                </a:solidFill>
              </a:rPr>
              <a:t>Engenharia de Requisitos</a:t>
            </a:r>
          </a:p>
        </p:txBody>
      </p:sp>
      <p:sp>
        <p:nvSpPr>
          <p:cNvPr id="19459" name="Retângulo 3"/>
          <p:cNvSpPr>
            <a:spLocks noChangeArrowheads="1"/>
          </p:cNvSpPr>
          <p:nvPr/>
        </p:nvSpPr>
        <p:spPr bwMode="auto">
          <a:xfrm>
            <a:off x="4310064" y="2143126"/>
            <a:ext cx="3500437" cy="500063"/>
          </a:xfrm>
          <a:prstGeom prst="rect">
            <a:avLst/>
          </a:prstGeom>
          <a:solidFill>
            <a:srgbClr val="00B0F0"/>
          </a:solidFill>
          <a:ln w="9525" algn="ctr">
            <a:solidFill>
              <a:schemeClr val="tx1"/>
            </a:solidFill>
            <a:miter lim="800000"/>
            <a:headEnd/>
            <a:tailEnd/>
          </a:ln>
        </p:spPr>
        <p:txBody>
          <a:bodyPr wrap="none"/>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t>Engenharia de Requisitos</a:t>
            </a:r>
          </a:p>
        </p:txBody>
      </p:sp>
      <p:sp>
        <p:nvSpPr>
          <p:cNvPr id="19460" name="Retângulo 4"/>
          <p:cNvSpPr>
            <a:spLocks noChangeArrowheads="1"/>
          </p:cNvSpPr>
          <p:nvPr/>
        </p:nvSpPr>
        <p:spPr bwMode="auto">
          <a:xfrm>
            <a:off x="2166938" y="3786188"/>
            <a:ext cx="4286250" cy="500062"/>
          </a:xfrm>
          <a:prstGeom prst="rect">
            <a:avLst/>
          </a:prstGeom>
          <a:solidFill>
            <a:srgbClr val="00B0F0"/>
          </a:solidFill>
          <a:ln w="9525" algn="ctr">
            <a:solidFill>
              <a:schemeClr val="tx1"/>
            </a:solidFill>
            <a:miter lim="800000"/>
            <a:headEnd/>
            <a:tailEnd/>
          </a:ln>
        </p:spPr>
        <p:txBody>
          <a:bodyPr wrap="none"/>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t>Desenvolvimento de Requisitos</a:t>
            </a:r>
          </a:p>
        </p:txBody>
      </p:sp>
      <p:sp>
        <p:nvSpPr>
          <p:cNvPr id="19461" name="Retângulo 5"/>
          <p:cNvSpPr>
            <a:spLocks noChangeArrowheads="1"/>
          </p:cNvSpPr>
          <p:nvPr/>
        </p:nvSpPr>
        <p:spPr bwMode="auto">
          <a:xfrm>
            <a:off x="6738939" y="3786188"/>
            <a:ext cx="3214687" cy="500062"/>
          </a:xfrm>
          <a:prstGeom prst="rect">
            <a:avLst/>
          </a:prstGeom>
          <a:solidFill>
            <a:srgbClr val="00B0F0"/>
          </a:solidFill>
          <a:ln w="9525" algn="ctr">
            <a:solidFill>
              <a:schemeClr val="tx1"/>
            </a:solidFill>
            <a:miter lim="800000"/>
            <a:headEnd/>
            <a:tailEnd/>
          </a:ln>
        </p:spPr>
        <p:txBody>
          <a:bodyPr wrap="none"/>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t>Gerência de Requisitos</a:t>
            </a:r>
          </a:p>
        </p:txBody>
      </p:sp>
      <p:sp>
        <p:nvSpPr>
          <p:cNvPr id="19462" name="Retângulo 6"/>
          <p:cNvSpPr>
            <a:spLocks noChangeArrowheads="1"/>
          </p:cNvSpPr>
          <p:nvPr/>
        </p:nvSpPr>
        <p:spPr bwMode="auto">
          <a:xfrm>
            <a:off x="2166939" y="5286376"/>
            <a:ext cx="2071687" cy="428625"/>
          </a:xfrm>
          <a:prstGeom prst="rect">
            <a:avLst/>
          </a:prstGeom>
          <a:solidFill>
            <a:srgbClr val="00B0F0"/>
          </a:solidFill>
          <a:ln w="9525" algn="ctr">
            <a:solidFill>
              <a:schemeClr val="tx1"/>
            </a:solidFill>
            <a:miter lim="800000"/>
            <a:headEnd/>
            <a:tailEnd/>
          </a:ln>
        </p:spPr>
        <p:txBody>
          <a:bodyPr wrap="none"/>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t>Levantamento</a:t>
            </a:r>
          </a:p>
        </p:txBody>
      </p:sp>
      <p:sp>
        <p:nvSpPr>
          <p:cNvPr id="19463" name="Retângulo 7"/>
          <p:cNvSpPr>
            <a:spLocks noChangeArrowheads="1"/>
          </p:cNvSpPr>
          <p:nvPr/>
        </p:nvSpPr>
        <p:spPr bwMode="auto">
          <a:xfrm>
            <a:off x="4595813" y="5286376"/>
            <a:ext cx="1071562" cy="428625"/>
          </a:xfrm>
          <a:prstGeom prst="rect">
            <a:avLst/>
          </a:prstGeom>
          <a:solidFill>
            <a:srgbClr val="00B0F0"/>
          </a:solidFill>
          <a:ln w="9525" algn="ctr">
            <a:solidFill>
              <a:schemeClr val="tx1"/>
            </a:solidFill>
            <a:miter lim="800000"/>
            <a:headEnd/>
            <a:tailEnd/>
          </a:ln>
        </p:spPr>
        <p:txBody>
          <a:bodyPr wrap="none"/>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t>Análise</a:t>
            </a:r>
          </a:p>
        </p:txBody>
      </p:sp>
      <p:sp>
        <p:nvSpPr>
          <p:cNvPr id="19464" name="Retângulo 8"/>
          <p:cNvSpPr>
            <a:spLocks noChangeArrowheads="1"/>
          </p:cNvSpPr>
          <p:nvPr/>
        </p:nvSpPr>
        <p:spPr bwMode="auto">
          <a:xfrm>
            <a:off x="6024564" y="5286376"/>
            <a:ext cx="2143125" cy="428625"/>
          </a:xfrm>
          <a:prstGeom prst="rect">
            <a:avLst/>
          </a:prstGeom>
          <a:solidFill>
            <a:srgbClr val="00B0F0"/>
          </a:solidFill>
          <a:ln w="9525" algn="ctr">
            <a:solidFill>
              <a:schemeClr val="tx1"/>
            </a:solidFill>
            <a:miter lim="800000"/>
            <a:headEnd/>
            <a:tailEnd/>
          </a:ln>
        </p:spPr>
        <p:txBody>
          <a:bodyPr wrap="none"/>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t>Documentação</a:t>
            </a:r>
          </a:p>
        </p:txBody>
      </p:sp>
      <p:sp>
        <p:nvSpPr>
          <p:cNvPr id="19465" name="Retângulo 9"/>
          <p:cNvSpPr>
            <a:spLocks noChangeArrowheads="1"/>
          </p:cNvSpPr>
          <p:nvPr/>
        </p:nvSpPr>
        <p:spPr bwMode="auto">
          <a:xfrm>
            <a:off x="8524875" y="5286376"/>
            <a:ext cx="1428750" cy="428625"/>
          </a:xfrm>
          <a:prstGeom prst="rect">
            <a:avLst/>
          </a:prstGeom>
          <a:solidFill>
            <a:srgbClr val="00B0F0"/>
          </a:solidFill>
          <a:ln w="9525" algn="ctr">
            <a:solidFill>
              <a:schemeClr val="tx1"/>
            </a:solidFill>
            <a:miter lim="800000"/>
            <a:headEnd/>
            <a:tailEnd/>
          </a:ln>
        </p:spPr>
        <p:txBody>
          <a:bodyPr wrap="none"/>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t>Validação</a:t>
            </a:r>
          </a:p>
        </p:txBody>
      </p:sp>
      <p:cxnSp>
        <p:nvCxnSpPr>
          <p:cNvPr id="19466" name="Conector de seta reta 11"/>
          <p:cNvCxnSpPr>
            <a:cxnSpLocks noChangeShapeType="1"/>
            <a:stCxn id="19459" idx="2"/>
            <a:endCxn id="19460" idx="0"/>
          </p:cNvCxnSpPr>
          <p:nvPr/>
        </p:nvCxnSpPr>
        <p:spPr bwMode="auto">
          <a:xfrm rot="5400000">
            <a:off x="4613276" y="2339976"/>
            <a:ext cx="1143000" cy="1749425"/>
          </a:xfrm>
          <a:prstGeom prst="straightConnector1">
            <a:avLst/>
          </a:prstGeom>
          <a:noFill/>
          <a:ln w="2857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9467" name="Conector de seta reta 13"/>
          <p:cNvCxnSpPr>
            <a:cxnSpLocks noChangeShapeType="1"/>
            <a:stCxn id="19459" idx="2"/>
            <a:endCxn id="19461" idx="0"/>
          </p:cNvCxnSpPr>
          <p:nvPr/>
        </p:nvCxnSpPr>
        <p:spPr bwMode="auto">
          <a:xfrm rot="16200000" flipH="1">
            <a:off x="6631782" y="2070895"/>
            <a:ext cx="1143000" cy="2287587"/>
          </a:xfrm>
          <a:prstGeom prst="straightConnector1">
            <a:avLst/>
          </a:prstGeom>
          <a:noFill/>
          <a:ln w="2857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9468" name="Conector de seta reta 16"/>
          <p:cNvCxnSpPr>
            <a:cxnSpLocks noChangeShapeType="1"/>
            <a:stCxn id="19460" idx="2"/>
            <a:endCxn id="19462" idx="0"/>
          </p:cNvCxnSpPr>
          <p:nvPr/>
        </p:nvCxnSpPr>
        <p:spPr bwMode="auto">
          <a:xfrm rot="5400000">
            <a:off x="3255964" y="4232276"/>
            <a:ext cx="1000125" cy="1108075"/>
          </a:xfrm>
          <a:prstGeom prst="straightConnector1">
            <a:avLst/>
          </a:prstGeom>
          <a:noFill/>
          <a:ln w="2857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9469" name="Conector de seta reta 18"/>
          <p:cNvCxnSpPr>
            <a:cxnSpLocks noChangeShapeType="1"/>
            <a:stCxn id="19460" idx="2"/>
            <a:endCxn id="19463" idx="0"/>
          </p:cNvCxnSpPr>
          <p:nvPr/>
        </p:nvCxnSpPr>
        <p:spPr bwMode="auto">
          <a:xfrm rot="16200000" flipH="1">
            <a:off x="4220370" y="4375945"/>
            <a:ext cx="1000125" cy="820737"/>
          </a:xfrm>
          <a:prstGeom prst="straightConnector1">
            <a:avLst/>
          </a:prstGeom>
          <a:noFill/>
          <a:ln w="2857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9470" name="Conector de seta reta 20"/>
          <p:cNvCxnSpPr>
            <a:cxnSpLocks noChangeShapeType="1"/>
            <a:stCxn id="19460" idx="2"/>
            <a:endCxn id="19464" idx="0"/>
          </p:cNvCxnSpPr>
          <p:nvPr/>
        </p:nvCxnSpPr>
        <p:spPr bwMode="auto">
          <a:xfrm rot="16200000" flipH="1">
            <a:off x="5203032" y="3393282"/>
            <a:ext cx="1000125" cy="2786062"/>
          </a:xfrm>
          <a:prstGeom prst="straightConnector1">
            <a:avLst/>
          </a:prstGeom>
          <a:noFill/>
          <a:ln w="2857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9471" name="Conector de seta reta 22"/>
          <p:cNvCxnSpPr>
            <a:cxnSpLocks noChangeShapeType="1"/>
            <a:stCxn id="19460" idx="2"/>
            <a:endCxn id="19465" idx="0"/>
          </p:cNvCxnSpPr>
          <p:nvPr/>
        </p:nvCxnSpPr>
        <p:spPr bwMode="auto">
          <a:xfrm rot="16200000" flipH="1">
            <a:off x="6274595" y="2321720"/>
            <a:ext cx="1000125" cy="4929187"/>
          </a:xfrm>
          <a:prstGeom prst="straightConnector1">
            <a:avLst/>
          </a:prstGeom>
          <a:noFill/>
          <a:ln w="28575" algn="ctr">
            <a:solidFill>
              <a:schemeClr val="tx1"/>
            </a:solidFill>
            <a:miter lim="800000"/>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62560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309466" y="2395872"/>
            <a:ext cx="275218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pt-BR" sz="4200" b="1" dirty="0">
                <a:solidFill>
                  <a:schemeClr val="bg1"/>
                </a:solidFill>
                <a:latin typeface="+mj-lt"/>
                <a:ea typeface="+mj-ea"/>
                <a:cs typeface="+mj-cs"/>
              </a:rPr>
              <a:t>Níveis</a:t>
            </a:r>
            <a:r>
              <a:rPr lang="pt-BR" sz="3600" b="1" dirty="0">
                <a:solidFill>
                  <a:schemeClr val="bg1"/>
                </a:solidFill>
                <a:latin typeface="Arial" panose="020B0604020202020204" pitchFamily="34" charset="0"/>
              </a:rPr>
              <a:t> </a:t>
            </a:r>
            <a:r>
              <a:rPr lang="pt-BR" sz="4200" b="1" dirty="0">
                <a:solidFill>
                  <a:schemeClr val="bg1"/>
                </a:solidFill>
                <a:latin typeface="+mj-lt"/>
                <a:ea typeface="+mj-ea"/>
                <a:cs typeface="+mj-cs"/>
              </a:rPr>
              <a:t>de Requisitos</a:t>
            </a:r>
          </a:p>
        </p:txBody>
      </p:sp>
      <p:sp>
        <p:nvSpPr>
          <p:cNvPr id="9219" name="Text Box 3"/>
          <p:cNvSpPr txBox="1">
            <a:spLocks noChangeArrowheads="1"/>
          </p:cNvSpPr>
          <p:nvPr/>
        </p:nvSpPr>
        <p:spPr bwMode="auto">
          <a:xfrm>
            <a:off x="3528389" y="3829279"/>
            <a:ext cx="703580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defRPr>
            </a:lvl1pPr>
            <a:lvl2pPr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sz="2800" b="1" dirty="0">
                <a:solidFill>
                  <a:schemeClr val="tx2"/>
                </a:solidFill>
                <a:latin typeface="Arial" panose="020B0604020202020204" pitchFamily="34" charset="0"/>
              </a:rPr>
              <a:t>Requisitos de negócio</a:t>
            </a:r>
          </a:p>
          <a:p>
            <a:pPr lvl="1" eaLnBrk="1" hangingPunct="1"/>
            <a:r>
              <a:rPr lang="pt-BR" sz="2400" dirty="0">
                <a:solidFill>
                  <a:schemeClr val="tx2"/>
                </a:solidFill>
                <a:latin typeface="Arial" panose="020B0604020202020204" pitchFamily="34" charset="0"/>
              </a:rPr>
              <a:t>objetivos de alto nível requeridos pelos clientes</a:t>
            </a:r>
          </a:p>
        </p:txBody>
      </p:sp>
      <p:sp>
        <p:nvSpPr>
          <p:cNvPr id="12292" name="Text Box 4"/>
          <p:cNvSpPr txBox="1">
            <a:spLocks noChangeArrowheads="1"/>
          </p:cNvSpPr>
          <p:nvPr/>
        </p:nvSpPr>
        <p:spPr bwMode="auto">
          <a:xfrm>
            <a:off x="3528389" y="5210330"/>
            <a:ext cx="7272337" cy="884238"/>
          </a:xfrm>
          <a:prstGeom prst="rect">
            <a:avLst/>
          </a:prstGeom>
          <a:noFill/>
          <a:ln w="9525">
            <a:noFill/>
            <a:miter lim="800000"/>
            <a:headEnd/>
            <a:tailEnd/>
          </a:ln>
          <a:effectLst/>
        </p:spPr>
        <p:txBody>
          <a:bodyPr wrap="none">
            <a:spAutoFit/>
          </a:bodyPr>
          <a:lstStyle/>
          <a:p>
            <a:pPr>
              <a:defRPr/>
            </a:pPr>
            <a:r>
              <a:rPr lang="pt-BR" sz="2800" b="1" dirty="0">
                <a:solidFill>
                  <a:schemeClr val="tx2"/>
                </a:solidFill>
                <a:latin typeface="Arial" pitchFamily="34" charset="0"/>
              </a:rPr>
              <a:t>Requisitos de usuário</a:t>
            </a:r>
          </a:p>
          <a:p>
            <a:pPr lvl="1">
              <a:defRPr/>
            </a:pPr>
            <a:r>
              <a:rPr lang="pt-BR" sz="2400" dirty="0">
                <a:solidFill>
                  <a:schemeClr val="tx2"/>
                </a:solidFill>
                <a:latin typeface="Arial" pitchFamily="34" charset="0"/>
              </a:rPr>
              <a:t>tarefas que os usuários são habilitados a realizar</a:t>
            </a:r>
            <a:endParaRPr lang="pt-BR" sz="2400" b="1" dirty="0">
              <a:solidFill>
                <a:schemeClr val="tx2"/>
              </a:solidFill>
              <a:effectLst>
                <a:outerShdw blurRad="38100" dist="38100" dir="2700000" algn="tl">
                  <a:srgbClr val="C0C0C0"/>
                </a:outerShdw>
              </a:effectLst>
              <a:latin typeface="Times New Roman" pitchFamily="18" charset="0"/>
            </a:endParaRPr>
          </a:p>
        </p:txBody>
      </p:sp>
      <p:sp>
        <p:nvSpPr>
          <p:cNvPr id="12293" name="Text Box 5"/>
          <p:cNvSpPr txBox="1">
            <a:spLocks noChangeArrowheads="1"/>
          </p:cNvSpPr>
          <p:nvPr/>
        </p:nvSpPr>
        <p:spPr bwMode="auto">
          <a:xfrm>
            <a:off x="3528391" y="389726"/>
            <a:ext cx="8532812" cy="1798637"/>
          </a:xfrm>
          <a:prstGeom prst="rect">
            <a:avLst/>
          </a:prstGeom>
          <a:noFill/>
          <a:ln w="9525">
            <a:noFill/>
            <a:miter lim="800000"/>
            <a:headEnd/>
            <a:tailEnd/>
          </a:ln>
          <a:effectLst/>
        </p:spPr>
        <p:txBody>
          <a:bodyPr>
            <a:spAutoFit/>
          </a:bodyPr>
          <a:lstStyle/>
          <a:p>
            <a:pPr>
              <a:defRPr/>
            </a:pPr>
            <a:r>
              <a:rPr lang="pt-BR" sz="2800" b="1" dirty="0">
                <a:solidFill>
                  <a:schemeClr val="tx2"/>
                </a:solidFill>
                <a:latin typeface="Arial" pitchFamily="34" charset="0"/>
              </a:rPr>
              <a:t>Requisitos funcionais</a:t>
            </a:r>
          </a:p>
          <a:p>
            <a:pPr lvl="1">
              <a:defRPr/>
            </a:pPr>
            <a:r>
              <a:rPr lang="pt-BR" sz="2400" dirty="0">
                <a:solidFill>
                  <a:schemeClr val="tx2"/>
                </a:solidFill>
                <a:latin typeface="Arial" pitchFamily="34" charset="0"/>
              </a:rPr>
              <a:t>funcionalidade que o software deve prover</a:t>
            </a:r>
          </a:p>
          <a:p>
            <a:pPr lvl="1">
              <a:defRPr/>
            </a:pPr>
            <a:r>
              <a:rPr lang="pt-BR" dirty="0">
                <a:solidFill>
                  <a:schemeClr val="tx2"/>
                </a:solidFill>
              </a:rPr>
              <a:t>(comportamento e propriedade: como o sistema deve se comportar quando recebe um estimulo)</a:t>
            </a:r>
          </a:p>
          <a:p>
            <a:pPr lvl="1">
              <a:defRPr/>
            </a:pPr>
            <a:endParaRPr lang="pt-BR" sz="2400" b="1" dirty="0">
              <a:solidFill>
                <a:schemeClr val="tx2"/>
              </a:solidFill>
              <a:effectLst>
                <a:outerShdw blurRad="38100" dist="38100" dir="2700000" algn="tl">
                  <a:srgbClr val="C0C0C0"/>
                </a:outerShdw>
              </a:effectLst>
              <a:latin typeface="Times New Roman" pitchFamily="18" charset="0"/>
            </a:endParaRPr>
          </a:p>
        </p:txBody>
      </p:sp>
      <p:sp>
        <p:nvSpPr>
          <p:cNvPr id="9222" name="Text Box 6"/>
          <p:cNvSpPr txBox="1">
            <a:spLocks noChangeArrowheads="1"/>
          </p:cNvSpPr>
          <p:nvPr/>
        </p:nvSpPr>
        <p:spPr bwMode="auto">
          <a:xfrm>
            <a:off x="3528389" y="1925301"/>
            <a:ext cx="7064721"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pt-BR" sz="2800" b="1" dirty="0">
                <a:solidFill>
                  <a:schemeClr val="tx2"/>
                </a:solidFill>
                <a:latin typeface="Arial" panose="020B0604020202020204" pitchFamily="34" charset="0"/>
                <a:cs typeface="Arial" panose="020B0604020202020204" pitchFamily="34" charset="0"/>
              </a:rPr>
              <a:t>Requisitos não funcionais</a:t>
            </a:r>
            <a:r>
              <a:rPr lang="pt-BR" dirty="0">
                <a:solidFill>
                  <a:schemeClr val="tx2"/>
                </a:solidFill>
                <a:latin typeface="Arial" panose="020B0604020202020204" pitchFamily="34" charset="0"/>
                <a:cs typeface="Arial" panose="020B0604020202020204" pitchFamily="34" charset="0"/>
              </a:rPr>
              <a:t> </a:t>
            </a:r>
          </a:p>
          <a:p>
            <a:pPr marL="457200" lvl="1" algn="just" eaLnBrk="1" hangingPunct="1">
              <a:defRPr/>
            </a:pPr>
            <a:r>
              <a:rPr lang="pt-BR" sz="2400" dirty="0">
                <a:solidFill>
                  <a:schemeClr val="tx2"/>
                </a:solidFill>
                <a:latin typeface="Arial" panose="020B0604020202020204" pitchFamily="34" charset="0"/>
                <a:cs typeface="Arial" panose="020B0604020202020204" pitchFamily="34" charset="0"/>
              </a:rPr>
              <a:t>      Restritivos: </a:t>
            </a:r>
            <a:r>
              <a:rPr lang="pt-BR" dirty="0">
                <a:solidFill>
                  <a:schemeClr val="tx2"/>
                </a:solidFill>
                <a:latin typeface="Arial" charset="0"/>
              </a:rPr>
              <a:t>Impõem restrições ao sistema, o que limita as opções de solução a serem adotadas. Não expressam nenhuma funcionalidade a ser realizada pelo software</a:t>
            </a:r>
          </a:p>
        </p:txBody>
      </p:sp>
    </p:spTree>
    <p:extLst>
      <p:ext uri="{BB962C8B-B14F-4D97-AF65-F5344CB8AC3E}">
        <p14:creationId xmlns:p14="http://schemas.microsoft.com/office/powerpoint/2010/main" val="2652862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309466" y="2395872"/>
            <a:ext cx="275218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pt-BR" sz="4200" b="1" dirty="0" smtClean="0">
                <a:solidFill>
                  <a:schemeClr val="bg1"/>
                </a:solidFill>
                <a:latin typeface="+mj-lt"/>
                <a:ea typeface="+mj-ea"/>
                <a:cs typeface="+mj-cs"/>
              </a:rPr>
              <a:t>Requisitos Funcionais</a:t>
            </a:r>
            <a:endParaRPr lang="pt-BR" sz="4200" b="1" dirty="0">
              <a:solidFill>
                <a:schemeClr val="bg1"/>
              </a:solidFill>
              <a:latin typeface="+mj-lt"/>
              <a:ea typeface="+mj-ea"/>
              <a:cs typeface="+mj-cs"/>
            </a:endParaRPr>
          </a:p>
        </p:txBody>
      </p:sp>
      <p:sp>
        <p:nvSpPr>
          <p:cNvPr id="12293" name="Text Box 5"/>
          <p:cNvSpPr txBox="1">
            <a:spLocks noChangeArrowheads="1"/>
          </p:cNvSpPr>
          <p:nvPr/>
        </p:nvSpPr>
        <p:spPr bwMode="auto">
          <a:xfrm>
            <a:off x="3774051" y="424211"/>
            <a:ext cx="8532812" cy="1798637"/>
          </a:xfrm>
          <a:prstGeom prst="rect">
            <a:avLst/>
          </a:prstGeom>
          <a:noFill/>
          <a:ln w="9525">
            <a:noFill/>
            <a:miter lim="800000"/>
            <a:headEnd/>
            <a:tailEnd/>
          </a:ln>
          <a:effectLst/>
        </p:spPr>
        <p:txBody>
          <a:bodyPr>
            <a:spAutoFit/>
          </a:bodyPr>
          <a:lstStyle/>
          <a:p>
            <a:pPr algn="ctr">
              <a:defRPr/>
            </a:pPr>
            <a:r>
              <a:rPr lang="pt-BR" sz="2800" b="1" dirty="0">
                <a:solidFill>
                  <a:schemeClr val="tx2"/>
                </a:solidFill>
                <a:latin typeface="Arial" pitchFamily="34" charset="0"/>
              </a:rPr>
              <a:t>Requisitos funcionais</a:t>
            </a:r>
          </a:p>
          <a:p>
            <a:pPr lvl="1">
              <a:defRPr/>
            </a:pPr>
            <a:r>
              <a:rPr lang="pt-BR" sz="2400" dirty="0">
                <a:solidFill>
                  <a:schemeClr val="tx2"/>
                </a:solidFill>
                <a:latin typeface="Arial" pitchFamily="34" charset="0"/>
              </a:rPr>
              <a:t>funcionalidade que o software deve prover</a:t>
            </a:r>
          </a:p>
          <a:p>
            <a:pPr lvl="1">
              <a:defRPr/>
            </a:pPr>
            <a:r>
              <a:rPr lang="pt-BR" dirty="0">
                <a:solidFill>
                  <a:schemeClr val="tx2"/>
                </a:solidFill>
              </a:rPr>
              <a:t>(comportamento e propriedade: como o sistema deve se comportar quando recebe um estimulo)</a:t>
            </a:r>
          </a:p>
          <a:p>
            <a:pPr lvl="1">
              <a:defRPr/>
            </a:pPr>
            <a:endParaRPr lang="pt-BR" sz="2400" b="1" dirty="0">
              <a:solidFill>
                <a:schemeClr val="tx2"/>
              </a:solidFill>
              <a:effectLst>
                <a:outerShdw blurRad="38100" dist="38100" dir="2700000" algn="tl">
                  <a:srgbClr val="C0C0C0"/>
                </a:outerShdw>
              </a:effectLst>
              <a:latin typeface="Times New Roman" pitchFamily="18" charset="0"/>
            </a:endParaRPr>
          </a:p>
        </p:txBody>
      </p:sp>
      <p:sp>
        <p:nvSpPr>
          <p:cNvPr id="2" name="Retângulo 1"/>
          <p:cNvSpPr/>
          <p:nvPr/>
        </p:nvSpPr>
        <p:spPr>
          <a:xfrm>
            <a:off x="4713027" y="2222848"/>
            <a:ext cx="6096000" cy="3170099"/>
          </a:xfrm>
          <a:prstGeom prst="rect">
            <a:avLst/>
          </a:prstGeom>
        </p:spPr>
        <p:txBody>
          <a:bodyPr>
            <a:spAutoFit/>
          </a:bodyPr>
          <a:lstStyle/>
          <a:p>
            <a:pPr lvl="1"/>
            <a:r>
              <a:rPr lang="pt-BR" altLang="pt-BR" sz="2000" dirty="0"/>
              <a:t>“O sistema deve permitir que o usuário cadastre os clientes...”</a:t>
            </a:r>
          </a:p>
          <a:p>
            <a:pPr lvl="1"/>
            <a:r>
              <a:rPr lang="pt-BR" altLang="pt-BR" sz="2000" dirty="0"/>
              <a:t>“O sistema deve permitir que o gerente emitia relatório de vendas do dia...”</a:t>
            </a:r>
          </a:p>
          <a:p>
            <a:pPr lvl="1"/>
            <a:r>
              <a:rPr lang="pt-BR" altLang="pt-BR" sz="2000" dirty="0"/>
              <a:t>“O Sistema deve permitir que a  atendente cadastre as locações</a:t>
            </a:r>
            <a:r>
              <a:rPr lang="pt-BR" altLang="pt-BR" sz="2000" dirty="0" smtClean="0"/>
              <a:t>...”</a:t>
            </a:r>
          </a:p>
          <a:p>
            <a:pPr lvl="1"/>
            <a:endParaRPr lang="pt-BR" altLang="pt-BR" sz="2000" dirty="0"/>
          </a:p>
          <a:p>
            <a:pPr lvl="1"/>
            <a:endParaRPr lang="pt-BR" altLang="pt-BR" sz="2000" dirty="0" smtClean="0"/>
          </a:p>
          <a:p>
            <a:pPr lvl="1" algn="ctr"/>
            <a:r>
              <a:rPr lang="pt-BR" altLang="pt-BR" sz="2000" dirty="0" smtClean="0"/>
              <a:t>São os tipos de rotinas de : Entradas de dados, processamento de dados e saídas de informações</a:t>
            </a:r>
            <a:endParaRPr lang="pt-BR" altLang="pt-BR" sz="2000" dirty="0"/>
          </a:p>
        </p:txBody>
      </p:sp>
    </p:spTree>
    <p:extLst>
      <p:ext uri="{BB962C8B-B14F-4D97-AF65-F5344CB8AC3E}">
        <p14:creationId xmlns:p14="http://schemas.microsoft.com/office/powerpoint/2010/main" val="1915987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xmlns="" id="{791EABC9-8C2E-1149-A792-7DE1BEA860ED}"/>
              </a:ext>
            </a:extLst>
          </p:cNvPr>
          <p:cNvPicPr>
            <a:picLocks noChangeAspect="1"/>
          </p:cNvPicPr>
          <p:nvPr/>
        </p:nvPicPr>
        <p:blipFill>
          <a:blip r:embed="rId2">
            <a:extLst>
              <a:ext uri="{96DAC541-7B7A-43D3-8B79-37D633B846F1}">
                <asvg:svgBlip xmlns:asvg="http://schemas.microsoft.com/office/drawing/2016/SVG/main" xmlns="" r:embed="rId3"/>
              </a:ext>
            </a:extLst>
          </a:blip>
          <a:srcRect/>
          <a:stretch/>
        </p:blipFill>
        <p:spPr>
          <a:xfrm>
            <a:off x="479257" y="2751566"/>
            <a:ext cx="4171034" cy="573791"/>
          </a:xfrm>
          <a:prstGeom prst="rect">
            <a:avLst/>
          </a:prstGeom>
        </p:spPr>
      </p:pic>
      <p:sp>
        <p:nvSpPr>
          <p:cNvPr id="8" name="Retângulo 7">
            <a:extLst>
              <a:ext uri="{FF2B5EF4-FFF2-40B4-BE49-F238E27FC236}">
                <a16:creationId xmlns:a16="http://schemas.microsoft.com/office/drawing/2014/main" xmlns="" id="{8BF508D5-440F-984D-86E5-09EED1775F4F}"/>
              </a:ext>
            </a:extLst>
          </p:cNvPr>
          <p:cNvSpPr/>
          <p:nvPr/>
        </p:nvSpPr>
        <p:spPr>
          <a:xfrm>
            <a:off x="8639312" y="572123"/>
            <a:ext cx="3208352" cy="4358886"/>
          </a:xfrm>
          <a:prstGeom prst="rect">
            <a:avLst/>
          </a:prstGeom>
        </p:spPr>
        <p:txBody>
          <a:bodyPr wrap="square" lIns="91440" tIns="45720" rIns="91440" bIns="45720" anchor="t">
            <a:spAutoFit/>
          </a:bodyPr>
          <a:lstStyle/>
          <a:p>
            <a:pPr algn="r">
              <a:lnSpc>
                <a:spcPct val="107000"/>
              </a:lnSpc>
              <a:spcAft>
                <a:spcPts val="800"/>
              </a:spcAft>
            </a:pPr>
            <a:r>
              <a:rPr lang="pt-BR" sz="2000">
                <a:solidFill>
                  <a:schemeClr val="bg1"/>
                </a:solidFill>
                <a:latin typeface="Calibri Light"/>
                <a:ea typeface="Calibri" panose="020F0502020204030204" pitchFamily="34" charset="0"/>
                <a:cs typeface="Calibri Light"/>
              </a:rPr>
              <a:t>A </a:t>
            </a:r>
            <a:r>
              <a:rPr lang="pt-BR" sz="2000" err="1">
                <a:solidFill>
                  <a:schemeClr val="bg1"/>
                </a:solidFill>
                <a:latin typeface="Calibri Light"/>
                <a:ea typeface="Calibri" panose="020F0502020204030204" pitchFamily="34" charset="0"/>
                <a:cs typeface="Calibri Light"/>
              </a:rPr>
              <a:t>Ânima</a:t>
            </a:r>
            <a:r>
              <a:rPr lang="pt-BR" sz="2000">
                <a:solidFill>
                  <a:schemeClr val="bg1"/>
                </a:solidFill>
                <a:latin typeface="Calibri Light"/>
                <a:ea typeface="Calibri" panose="020F0502020204030204" pitchFamily="34" charset="0"/>
                <a:cs typeface="Calibri Light"/>
              </a:rPr>
              <a:t> Educação é uma das</a:t>
            </a:r>
            <a:r>
              <a:rPr lang="pt-BR" sz="2000">
                <a:latin typeface="Calibri Light" panose="020F0302020204030204" pitchFamily="34" charset="0"/>
                <a:ea typeface="Calibri" panose="020F0502020204030204" pitchFamily="34" charset="0"/>
                <a:cs typeface="Calibri Light" panose="020F0302020204030204" pitchFamily="34" charset="0"/>
              </a:rPr>
              <a:t/>
            </a:r>
            <a:br>
              <a:rPr lang="pt-BR" sz="2000">
                <a:latin typeface="Calibri Light" panose="020F0302020204030204" pitchFamily="34" charset="0"/>
                <a:ea typeface="Calibri" panose="020F0502020204030204" pitchFamily="34" charset="0"/>
                <a:cs typeface="Calibri Light" panose="020F0302020204030204" pitchFamily="34" charset="0"/>
              </a:rPr>
            </a:br>
            <a:r>
              <a:rPr lang="pt-BR" sz="2000">
                <a:solidFill>
                  <a:schemeClr val="bg1"/>
                </a:solidFill>
                <a:latin typeface="Calibri Light"/>
                <a:ea typeface="Calibri" panose="020F0502020204030204" pitchFamily="34" charset="0"/>
                <a:cs typeface="Calibri Light"/>
              </a:rPr>
              <a:t>mais relevantes organizações educacionais do Brasil, formada por um grupo de sonhadores que acredita em um país cada vez melhor. Para nós, mais do que reconhecer a educação como o melhor caminho para mudar a realidade </a:t>
            </a:r>
            <a:r>
              <a:rPr lang="pt-BR" sz="2000">
                <a:latin typeface="Calibri Light" panose="020F0302020204030204" pitchFamily="34" charset="0"/>
                <a:ea typeface="Calibri" panose="020F0502020204030204" pitchFamily="34" charset="0"/>
                <a:cs typeface="Calibri Light" panose="020F0302020204030204" pitchFamily="34" charset="0"/>
              </a:rPr>
              <a:t/>
            </a:r>
            <a:br>
              <a:rPr lang="pt-BR" sz="2000">
                <a:latin typeface="Calibri Light" panose="020F0302020204030204" pitchFamily="34" charset="0"/>
                <a:ea typeface="Calibri" panose="020F0502020204030204" pitchFamily="34" charset="0"/>
                <a:cs typeface="Calibri Light" panose="020F0302020204030204" pitchFamily="34" charset="0"/>
              </a:rPr>
            </a:br>
            <a:r>
              <a:rPr lang="pt-BR" sz="2000">
                <a:solidFill>
                  <a:schemeClr val="bg1"/>
                </a:solidFill>
                <a:latin typeface="Calibri Light"/>
                <a:ea typeface="Calibri" panose="020F0502020204030204" pitchFamily="34" charset="0"/>
                <a:cs typeface="Calibri Light"/>
              </a:rPr>
              <a:t>das pessoas, é preciso fazer parte dessa transformação todos os dias. </a:t>
            </a:r>
            <a:endParaRPr lang="pt-BR" sz="2000">
              <a:solidFill>
                <a:schemeClr val="bg1"/>
              </a:solidFill>
              <a:latin typeface="Calibri Light" panose="020F0302020204030204" pitchFamily="34" charset="0"/>
              <a:ea typeface="Calibri" panose="020F0502020204030204" pitchFamily="34" charset="0"/>
              <a:cs typeface="Calibri Light" panose="020F0302020204030204" pitchFamily="34" charset="0"/>
            </a:endParaRPr>
          </a:p>
        </p:txBody>
      </p:sp>
    </p:spTree>
    <p:extLst>
      <p:ext uri="{BB962C8B-B14F-4D97-AF65-F5344CB8AC3E}">
        <p14:creationId xmlns:p14="http://schemas.microsoft.com/office/powerpoint/2010/main" val="229054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309466" y="2395872"/>
            <a:ext cx="275218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pt-BR" sz="4200" b="1" dirty="0" smtClean="0">
                <a:solidFill>
                  <a:schemeClr val="bg1"/>
                </a:solidFill>
                <a:latin typeface="+mj-lt"/>
                <a:ea typeface="+mj-ea"/>
                <a:cs typeface="+mj-cs"/>
              </a:rPr>
              <a:t>Requisitos Não Funcionais</a:t>
            </a:r>
            <a:endParaRPr lang="pt-BR" sz="4200" b="1" dirty="0">
              <a:solidFill>
                <a:schemeClr val="bg1"/>
              </a:solidFill>
              <a:latin typeface="+mj-lt"/>
              <a:ea typeface="+mj-ea"/>
              <a:cs typeface="+mj-cs"/>
            </a:endParaRPr>
          </a:p>
        </p:txBody>
      </p:sp>
      <p:sp>
        <p:nvSpPr>
          <p:cNvPr id="9222" name="Text Box 6"/>
          <p:cNvSpPr txBox="1">
            <a:spLocks noChangeArrowheads="1"/>
          </p:cNvSpPr>
          <p:nvPr/>
        </p:nvSpPr>
        <p:spPr bwMode="auto">
          <a:xfrm>
            <a:off x="4505655" y="178387"/>
            <a:ext cx="7064721"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pt-BR" sz="2800" b="1" dirty="0">
                <a:solidFill>
                  <a:schemeClr val="tx2"/>
                </a:solidFill>
                <a:latin typeface="Arial" panose="020B0604020202020204" pitchFamily="34" charset="0"/>
                <a:cs typeface="Arial" panose="020B0604020202020204" pitchFamily="34" charset="0"/>
              </a:rPr>
              <a:t>Requisitos não funcionais</a:t>
            </a:r>
            <a:r>
              <a:rPr lang="pt-BR" dirty="0">
                <a:solidFill>
                  <a:schemeClr val="tx2"/>
                </a:solidFill>
                <a:latin typeface="Arial" panose="020B0604020202020204" pitchFamily="34" charset="0"/>
                <a:cs typeface="Arial" panose="020B0604020202020204" pitchFamily="34" charset="0"/>
              </a:rPr>
              <a:t> </a:t>
            </a:r>
          </a:p>
          <a:p>
            <a:pPr marL="457200" lvl="1" algn="just" eaLnBrk="1" hangingPunct="1">
              <a:defRPr/>
            </a:pPr>
            <a:r>
              <a:rPr lang="pt-BR" sz="2400" dirty="0">
                <a:solidFill>
                  <a:schemeClr val="tx2"/>
                </a:solidFill>
                <a:latin typeface="Arial" panose="020B0604020202020204" pitchFamily="34" charset="0"/>
                <a:cs typeface="Arial" panose="020B0604020202020204" pitchFamily="34" charset="0"/>
              </a:rPr>
              <a:t>      Restritivos: </a:t>
            </a:r>
            <a:r>
              <a:rPr lang="pt-BR" dirty="0">
                <a:solidFill>
                  <a:schemeClr val="tx2"/>
                </a:solidFill>
                <a:latin typeface="Arial" charset="0"/>
              </a:rPr>
              <a:t>Impõem restrições ao sistema, o que limita as opções de solução a serem adotadas. Não expressam nenhuma funcionalidade a ser realizada pelo software</a:t>
            </a:r>
          </a:p>
        </p:txBody>
      </p:sp>
      <p:sp>
        <p:nvSpPr>
          <p:cNvPr id="7" name="Rectangle 3"/>
          <p:cNvSpPr txBox="1">
            <a:spLocks noChangeArrowheads="1"/>
          </p:cNvSpPr>
          <p:nvPr/>
        </p:nvSpPr>
        <p:spPr>
          <a:xfrm>
            <a:off x="4505655" y="1624937"/>
            <a:ext cx="8229600" cy="45259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pt-BR" altLang="pt-BR" sz="2000" dirty="0" smtClean="0"/>
              <a:t>Velocidade</a:t>
            </a:r>
          </a:p>
          <a:p>
            <a:pPr lvl="1">
              <a:lnSpc>
                <a:spcPct val="80000"/>
              </a:lnSpc>
            </a:pPr>
            <a:r>
              <a:rPr lang="pt-BR" altLang="pt-BR" sz="2000" dirty="0" smtClean="0"/>
              <a:t>Transações processadas / segundo</a:t>
            </a:r>
          </a:p>
          <a:p>
            <a:pPr lvl="1">
              <a:lnSpc>
                <a:spcPct val="80000"/>
              </a:lnSpc>
            </a:pPr>
            <a:r>
              <a:rPr lang="pt-BR" altLang="pt-BR" sz="2000" dirty="0" smtClean="0"/>
              <a:t>Tempo de resposta ao usuário / evento</a:t>
            </a:r>
          </a:p>
          <a:p>
            <a:pPr>
              <a:lnSpc>
                <a:spcPct val="80000"/>
              </a:lnSpc>
            </a:pPr>
            <a:r>
              <a:rPr lang="pt-BR" altLang="pt-BR" sz="2000" dirty="0" smtClean="0"/>
              <a:t>Facilidade de uso</a:t>
            </a:r>
          </a:p>
          <a:p>
            <a:pPr lvl="1">
              <a:lnSpc>
                <a:spcPct val="80000"/>
              </a:lnSpc>
            </a:pPr>
            <a:r>
              <a:rPr lang="pt-BR" altLang="pt-BR" sz="2000" dirty="0" smtClean="0"/>
              <a:t>Tempo de treinamento</a:t>
            </a:r>
          </a:p>
          <a:p>
            <a:pPr lvl="1">
              <a:lnSpc>
                <a:spcPct val="80000"/>
              </a:lnSpc>
            </a:pPr>
            <a:r>
              <a:rPr lang="pt-BR" altLang="pt-BR" sz="2000" dirty="0" smtClean="0"/>
              <a:t>Nível de detalhe de ajuda on-line</a:t>
            </a:r>
          </a:p>
          <a:p>
            <a:pPr>
              <a:lnSpc>
                <a:spcPct val="80000"/>
              </a:lnSpc>
            </a:pPr>
            <a:r>
              <a:rPr lang="pt-BR" altLang="pt-BR" sz="2000" dirty="0" smtClean="0"/>
              <a:t>Confiabilidade</a:t>
            </a:r>
          </a:p>
          <a:p>
            <a:pPr lvl="1">
              <a:lnSpc>
                <a:spcPct val="80000"/>
              </a:lnSpc>
            </a:pPr>
            <a:r>
              <a:rPr lang="pt-BR" altLang="pt-BR" sz="2000" dirty="0" smtClean="0"/>
              <a:t>Tempo médio para falhar</a:t>
            </a:r>
          </a:p>
          <a:p>
            <a:pPr lvl="1">
              <a:lnSpc>
                <a:spcPct val="80000"/>
              </a:lnSpc>
            </a:pPr>
            <a:r>
              <a:rPr lang="pt-BR" altLang="pt-BR" sz="2000" dirty="0" smtClean="0"/>
              <a:t>Probabilidade de indisponibilidade</a:t>
            </a:r>
          </a:p>
          <a:p>
            <a:pPr lvl="1">
              <a:lnSpc>
                <a:spcPct val="80000"/>
              </a:lnSpc>
            </a:pPr>
            <a:r>
              <a:rPr lang="pt-BR" altLang="pt-BR" sz="2000" dirty="0" smtClean="0"/>
              <a:t>Disponibilidade</a:t>
            </a:r>
          </a:p>
          <a:p>
            <a:pPr>
              <a:lnSpc>
                <a:spcPct val="80000"/>
              </a:lnSpc>
            </a:pPr>
            <a:r>
              <a:rPr lang="pt-BR" altLang="pt-BR" sz="2000" dirty="0" smtClean="0"/>
              <a:t>Robustez</a:t>
            </a:r>
          </a:p>
          <a:p>
            <a:pPr lvl="1">
              <a:lnSpc>
                <a:spcPct val="80000"/>
              </a:lnSpc>
            </a:pPr>
            <a:r>
              <a:rPr lang="pt-BR" altLang="pt-BR" sz="2000" dirty="0" smtClean="0"/>
              <a:t>Tempo de reinício depois de uma falha</a:t>
            </a:r>
          </a:p>
          <a:p>
            <a:pPr lvl="1">
              <a:lnSpc>
                <a:spcPct val="80000"/>
              </a:lnSpc>
            </a:pPr>
            <a:r>
              <a:rPr lang="pt-BR" altLang="pt-BR" sz="2000" dirty="0" smtClean="0"/>
              <a:t>Porcentagem de eventos que causam falhas</a:t>
            </a:r>
          </a:p>
          <a:p>
            <a:pPr>
              <a:lnSpc>
                <a:spcPct val="80000"/>
              </a:lnSpc>
            </a:pPr>
            <a:r>
              <a:rPr lang="pt-BR" altLang="pt-BR" sz="2000" dirty="0" smtClean="0"/>
              <a:t>Portabilidade</a:t>
            </a:r>
          </a:p>
          <a:p>
            <a:pPr lvl="1">
              <a:lnSpc>
                <a:spcPct val="80000"/>
              </a:lnSpc>
            </a:pPr>
            <a:r>
              <a:rPr lang="pt-BR" altLang="pt-BR" sz="2000" dirty="0" smtClean="0"/>
              <a:t>Número de sistemas-alvo (especificar cada sistema-alvo) </a:t>
            </a:r>
            <a:endParaRPr lang="pt-BR" altLang="pt-BR" sz="2000" dirty="0" smtClean="0"/>
          </a:p>
        </p:txBody>
      </p:sp>
    </p:spTree>
    <p:extLst>
      <p:ext uri="{BB962C8B-B14F-4D97-AF65-F5344CB8AC3E}">
        <p14:creationId xmlns:p14="http://schemas.microsoft.com/office/powerpoint/2010/main" val="4225522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927648" y="404664"/>
            <a:ext cx="7215336" cy="1143000"/>
          </a:xfrm>
        </p:spPr>
        <p:txBody>
          <a:bodyPr/>
          <a:lstStyle/>
          <a:p>
            <a:pPr eaLnBrk="1" hangingPunct="1"/>
            <a:r>
              <a:rPr lang="pt-BR" b="1" dirty="0">
                <a:solidFill>
                  <a:srgbClr val="7F2075"/>
                </a:solidFill>
              </a:rPr>
              <a:t>Requisitos de Software</a:t>
            </a:r>
          </a:p>
        </p:txBody>
      </p:sp>
      <p:sp>
        <p:nvSpPr>
          <p:cNvPr id="8195" name="Rectangle 3"/>
          <p:cNvSpPr>
            <a:spLocks noGrp="1" noChangeArrowheads="1"/>
          </p:cNvSpPr>
          <p:nvPr>
            <p:ph idx="1"/>
          </p:nvPr>
        </p:nvSpPr>
        <p:spPr>
          <a:xfrm>
            <a:off x="2172797" y="2127985"/>
            <a:ext cx="8725038" cy="5105400"/>
          </a:xfrm>
        </p:spPr>
        <p:txBody>
          <a:bodyPr>
            <a:normAutofit/>
          </a:bodyPr>
          <a:lstStyle/>
          <a:p>
            <a:pPr algn="just" eaLnBrk="1" hangingPunct="1"/>
            <a:r>
              <a:rPr lang="pt-BR" b="1" dirty="0"/>
              <a:t>A Norma ISO/IEC 9126 define seis características de qualidade de software que devem ser avaliados</a:t>
            </a:r>
            <a:r>
              <a:rPr lang="pt-BR" b="1" dirty="0" smtClean="0"/>
              <a:t>:</a:t>
            </a:r>
          </a:p>
          <a:p>
            <a:pPr algn="just" eaLnBrk="1" hangingPunct="1"/>
            <a:endParaRPr lang="pt-BR" b="1" dirty="0"/>
          </a:p>
          <a:p>
            <a:pPr lvl="1" algn="just" eaLnBrk="1" hangingPunct="1"/>
            <a:r>
              <a:rPr lang="pt-BR" b="1" dirty="0">
                <a:solidFill>
                  <a:srgbClr val="FF3300"/>
                </a:solidFill>
              </a:rPr>
              <a:t>Funcionalidade</a:t>
            </a:r>
            <a:r>
              <a:rPr lang="pt-BR" b="1" dirty="0"/>
              <a:t> (finalidade do produto) </a:t>
            </a:r>
          </a:p>
          <a:p>
            <a:pPr lvl="1" algn="just" eaLnBrk="1" hangingPunct="1"/>
            <a:r>
              <a:rPr lang="pt-BR" b="1" dirty="0">
                <a:solidFill>
                  <a:srgbClr val="FF3300"/>
                </a:solidFill>
              </a:rPr>
              <a:t>Usabilidade</a:t>
            </a:r>
            <a:r>
              <a:rPr lang="pt-BR" b="1" dirty="0"/>
              <a:t> (esforço para utilizar, aprender o produto)</a:t>
            </a:r>
          </a:p>
          <a:p>
            <a:pPr lvl="1" algn="just" eaLnBrk="1" hangingPunct="1"/>
            <a:r>
              <a:rPr lang="pt-BR" b="1" dirty="0">
                <a:solidFill>
                  <a:srgbClr val="FF3300"/>
                </a:solidFill>
              </a:rPr>
              <a:t>Confiabilidade</a:t>
            </a:r>
            <a:r>
              <a:rPr lang="pt-BR" b="1" dirty="0"/>
              <a:t> (</a:t>
            </a:r>
            <a:r>
              <a:rPr lang="pt-BR" b="1" dirty="0" err="1"/>
              <a:t>freqüência</a:t>
            </a:r>
            <a:r>
              <a:rPr lang="pt-BR" b="1" dirty="0"/>
              <a:t> de falhas, </a:t>
            </a:r>
            <a:r>
              <a:rPr lang="pt-BR" b="1" dirty="0" err="1"/>
              <a:t>recuperabilidade</a:t>
            </a:r>
            <a:r>
              <a:rPr lang="pt-BR" b="1" dirty="0"/>
              <a:t>)</a:t>
            </a:r>
          </a:p>
          <a:p>
            <a:pPr lvl="1" algn="just" eaLnBrk="1" hangingPunct="1"/>
            <a:r>
              <a:rPr lang="pt-BR" b="1" dirty="0">
                <a:solidFill>
                  <a:srgbClr val="FF3300"/>
                </a:solidFill>
              </a:rPr>
              <a:t>Eficiência</a:t>
            </a:r>
            <a:r>
              <a:rPr lang="pt-BR" b="1" dirty="0"/>
              <a:t> (desempenho)</a:t>
            </a:r>
          </a:p>
          <a:p>
            <a:pPr lvl="1" algn="just" eaLnBrk="1" hangingPunct="1"/>
            <a:r>
              <a:rPr lang="pt-BR" b="1" dirty="0">
                <a:solidFill>
                  <a:srgbClr val="FF3300"/>
                </a:solidFill>
              </a:rPr>
              <a:t>Manutenibilidade</a:t>
            </a:r>
            <a:r>
              <a:rPr lang="pt-BR" b="1" dirty="0"/>
              <a:t> (esforço necessário para modificar)</a:t>
            </a:r>
          </a:p>
          <a:p>
            <a:pPr lvl="1" algn="just" eaLnBrk="1" hangingPunct="1"/>
            <a:r>
              <a:rPr lang="pt-BR" b="1" dirty="0">
                <a:solidFill>
                  <a:srgbClr val="FF3300"/>
                </a:solidFill>
              </a:rPr>
              <a:t>Portabilidade</a:t>
            </a:r>
            <a:r>
              <a:rPr lang="pt-BR" b="1" dirty="0"/>
              <a:t> (capacidade de transferir o produto para outros ambientes)</a:t>
            </a:r>
          </a:p>
        </p:txBody>
      </p:sp>
    </p:spTree>
    <p:extLst>
      <p:ext uri="{BB962C8B-B14F-4D97-AF65-F5344CB8AC3E}">
        <p14:creationId xmlns:p14="http://schemas.microsoft.com/office/powerpoint/2010/main" val="3089809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309466" y="2395872"/>
            <a:ext cx="275218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pt-BR" sz="4200" b="1" dirty="0" smtClean="0">
                <a:solidFill>
                  <a:schemeClr val="bg1"/>
                </a:solidFill>
                <a:latin typeface="+mj-lt"/>
                <a:ea typeface="+mj-ea"/>
                <a:cs typeface="+mj-cs"/>
              </a:rPr>
              <a:t>Requisitos/Regras de Negócio</a:t>
            </a:r>
            <a:endParaRPr lang="pt-BR" sz="4200" b="1" dirty="0">
              <a:solidFill>
                <a:schemeClr val="bg1"/>
              </a:solidFill>
              <a:latin typeface="+mj-lt"/>
              <a:ea typeface="+mj-ea"/>
              <a:cs typeface="+mj-cs"/>
            </a:endParaRPr>
          </a:p>
        </p:txBody>
      </p:sp>
      <p:sp>
        <p:nvSpPr>
          <p:cNvPr id="9219" name="Text Box 3"/>
          <p:cNvSpPr txBox="1">
            <a:spLocks noChangeArrowheads="1"/>
          </p:cNvSpPr>
          <p:nvPr/>
        </p:nvSpPr>
        <p:spPr bwMode="auto">
          <a:xfrm>
            <a:off x="4288619" y="521727"/>
            <a:ext cx="703580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defRPr>
            </a:lvl1pPr>
            <a:lvl2pPr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pt-BR" sz="2800" b="1" dirty="0">
                <a:solidFill>
                  <a:schemeClr val="tx2"/>
                </a:solidFill>
                <a:latin typeface="Arial" panose="020B0604020202020204" pitchFamily="34" charset="0"/>
              </a:rPr>
              <a:t>Requisitos de negócio</a:t>
            </a:r>
          </a:p>
          <a:p>
            <a:pPr lvl="1" eaLnBrk="1" hangingPunct="1"/>
            <a:r>
              <a:rPr lang="pt-BR" sz="2400" dirty="0">
                <a:solidFill>
                  <a:schemeClr val="tx2"/>
                </a:solidFill>
                <a:latin typeface="Arial" panose="020B0604020202020204" pitchFamily="34" charset="0"/>
              </a:rPr>
              <a:t>objetivos de alto nível requeridos pelos clientes</a:t>
            </a:r>
          </a:p>
        </p:txBody>
      </p:sp>
      <p:sp>
        <p:nvSpPr>
          <p:cNvPr id="2" name="Retângulo 1"/>
          <p:cNvSpPr/>
          <p:nvPr/>
        </p:nvSpPr>
        <p:spPr>
          <a:xfrm>
            <a:off x="4203510" y="2000087"/>
            <a:ext cx="7206018" cy="4093428"/>
          </a:xfrm>
          <a:prstGeom prst="rect">
            <a:avLst/>
          </a:prstGeom>
        </p:spPr>
        <p:txBody>
          <a:bodyPr wrap="square">
            <a:spAutoFit/>
          </a:bodyPr>
          <a:lstStyle/>
          <a:p>
            <a:r>
              <a:rPr lang="pt-BR" altLang="pt-BR" sz="2600" dirty="0"/>
              <a:t>Requisitos de Domínio ou Regras de </a:t>
            </a:r>
            <a:r>
              <a:rPr lang="pt-BR" altLang="pt-BR" sz="2600" dirty="0" smtClean="0"/>
              <a:t>Negócio:</a:t>
            </a:r>
          </a:p>
          <a:p>
            <a:endParaRPr lang="pt-BR" altLang="pt-BR" sz="2600" dirty="0"/>
          </a:p>
          <a:p>
            <a:pPr lvl="1"/>
            <a:r>
              <a:rPr lang="pt-BR" altLang="pt-BR" sz="2600" dirty="0"/>
              <a:t>“A média para passar na disciplina é 6,0</a:t>
            </a:r>
            <a:r>
              <a:rPr lang="pt-BR" altLang="pt-BR" sz="2600" dirty="0" smtClean="0"/>
              <a:t>”.</a:t>
            </a:r>
          </a:p>
          <a:p>
            <a:pPr lvl="1"/>
            <a:endParaRPr lang="pt-BR" altLang="pt-BR" sz="2600" dirty="0"/>
          </a:p>
          <a:p>
            <a:pPr lvl="1"/>
            <a:r>
              <a:rPr lang="pt-BR" altLang="pt-BR" sz="2600" dirty="0"/>
              <a:t>“Não se pode fazer uma matricula caso o pré-requisito não esteja cursado</a:t>
            </a:r>
            <a:r>
              <a:rPr lang="pt-BR" altLang="pt-BR" sz="2600" dirty="0" smtClean="0"/>
              <a:t>...”</a:t>
            </a:r>
          </a:p>
          <a:p>
            <a:pPr lvl="1"/>
            <a:endParaRPr lang="pt-BR" altLang="pt-BR" sz="2600" dirty="0"/>
          </a:p>
          <a:p>
            <a:pPr lvl="1"/>
            <a:r>
              <a:rPr lang="pt-BR" altLang="pt-BR" sz="2600" dirty="0" smtClean="0"/>
              <a:t>Podem ser as exceções em uma rotina, cálculos, regras específicas da empresa. É a inteligência do negócio que podemos automatizar.</a:t>
            </a:r>
            <a:endParaRPr lang="pt-BR" altLang="pt-BR" sz="2600" dirty="0"/>
          </a:p>
        </p:txBody>
      </p:sp>
    </p:spTree>
    <p:extLst>
      <p:ext uri="{BB962C8B-B14F-4D97-AF65-F5344CB8AC3E}">
        <p14:creationId xmlns:p14="http://schemas.microsoft.com/office/powerpoint/2010/main" val="1193717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309466" y="2395872"/>
            <a:ext cx="275218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pt-BR" sz="4200" b="1" dirty="0" smtClean="0">
                <a:solidFill>
                  <a:schemeClr val="bg1"/>
                </a:solidFill>
                <a:latin typeface="+mj-lt"/>
                <a:ea typeface="+mj-ea"/>
                <a:cs typeface="+mj-cs"/>
              </a:rPr>
              <a:t>Requisitos de Usuário</a:t>
            </a:r>
            <a:endParaRPr lang="pt-BR" sz="4200" b="1" dirty="0">
              <a:solidFill>
                <a:schemeClr val="bg1"/>
              </a:solidFill>
              <a:latin typeface="+mj-lt"/>
              <a:ea typeface="+mj-ea"/>
              <a:cs typeface="+mj-cs"/>
            </a:endParaRPr>
          </a:p>
        </p:txBody>
      </p:sp>
      <p:sp>
        <p:nvSpPr>
          <p:cNvPr id="12292" name="Text Box 4"/>
          <p:cNvSpPr txBox="1">
            <a:spLocks noChangeArrowheads="1"/>
          </p:cNvSpPr>
          <p:nvPr/>
        </p:nvSpPr>
        <p:spPr bwMode="auto">
          <a:xfrm>
            <a:off x="4238075" y="493443"/>
            <a:ext cx="7374135" cy="2000548"/>
          </a:xfrm>
          <a:prstGeom prst="rect">
            <a:avLst/>
          </a:prstGeom>
          <a:noFill/>
          <a:ln w="9525">
            <a:noFill/>
            <a:miter lim="800000"/>
            <a:headEnd/>
            <a:tailEnd/>
          </a:ln>
          <a:effectLst/>
        </p:spPr>
        <p:txBody>
          <a:bodyPr wrap="none">
            <a:spAutoFit/>
          </a:bodyPr>
          <a:lstStyle/>
          <a:p>
            <a:pPr algn="ctr">
              <a:defRPr/>
            </a:pPr>
            <a:r>
              <a:rPr lang="pt-BR" sz="2800" b="1" dirty="0">
                <a:solidFill>
                  <a:schemeClr val="tx2"/>
                </a:solidFill>
                <a:latin typeface="Arial" pitchFamily="34" charset="0"/>
              </a:rPr>
              <a:t>Requisitos de usuário</a:t>
            </a:r>
          </a:p>
          <a:p>
            <a:pPr lvl="1" algn="ctr">
              <a:defRPr/>
            </a:pPr>
            <a:r>
              <a:rPr lang="pt-BR" sz="2400" dirty="0">
                <a:solidFill>
                  <a:schemeClr val="tx2"/>
                </a:solidFill>
                <a:latin typeface="Arial" pitchFamily="34" charset="0"/>
              </a:rPr>
              <a:t>tarefas que os usuários são habilitados a </a:t>
            </a:r>
            <a:r>
              <a:rPr lang="pt-BR" sz="2400" dirty="0" smtClean="0">
                <a:solidFill>
                  <a:schemeClr val="tx2"/>
                </a:solidFill>
                <a:latin typeface="Arial" pitchFamily="34" charset="0"/>
              </a:rPr>
              <a:t>realizar</a:t>
            </a:r>
          </a:p>
          <a:p>
            <a:pPr lvl="1" algn="ctr">
              <a:defRPr/>
            </a:pPr>
            <a:endParaRPr lang="pt-BR" sz="2400" b="1" dirty="0">
              <a:solidFill>
                <a:schemeClr val="tx2"/>
              </a:solidFill>
              <a:effectLst>
                <a:outerShdw blurRad="38100" dist="38100" dir="2700000" algn="tl">
                  <a:srgbClr val="C0C0C0"/>
                </a:outerShdw>
              </a:effectLst>
              <a:latin typeface="Arial" pitchFamily="34" charset="0"/>
            </a:endParaRPr>
          </a:p>
          <a:p>
            <a:pPr lvl="1" algn="ctr">
              <a:defRPr/>
            </a:pPr>
            <a:endParaRPr lang="pt-BR" sz="2400" b="1" dirty="0" smtClean="0">
              <a:solidFill>
                <a:schemeClr val="tx2"/>
              </a:solidFill>
              <a:effectLst>
                <a:outerShdw blurRad="38100" dist="38100" dir="2700000" algn="tl">
                  <a:srgbClr val="C0C0C0"/>
                </a:outerShdw>
              </a:effectLst>
              <a:latin typeface="Arial" pitchFamily="34" charset="0"/>
            </a:endParaRPr>
          </a:p>
          <a:p>
            <a:pPr lvl="1" algn="ctr">
              <a:defRPr/>
            </a:pPr>
            <a:endParaRPr lang="pt-BR" sz="2400" b="1" dirty="0">
              <a:solidFill>
                <a:schemeClr val="tx2"/>
              </a:solidFill>
              <a:effectLst>
                <a:outerShdw blurRad="38100" dist="38100" dir="2700000" algn="tl">
                  <a:srgbClr val="C0C0C0"/>
                </a:outerShdw>
              </a:effectLst>
              <a:latin typeface="Times New Roman" pitchFamily="18" charset="0"/>
            </a:endParaRPr>
          </a:p>
        </p:txBody>
      </p:sp>
      <p:sp>
        <p:nvSpPr>
          <p:cNvPr id="7" name="Retângulo 6"/>
          <p:cNvSpPr/>
          <p:nvPr/>
        </p:nvSpPr>
        <p:spPr>
          <a:xfrm>
            <a:off x="4322133" y="1781723"/>
            <a:ext cx="7206018" cy="4832092"/>
          </a:xfrm>
          <a:prstGeom prst="rect">
            <a:avLst/>
          </a:prstGeom>
        </p:spPr>
        <p:txBody>
          <a:bodyPr wrap="square">
            <a:spAutoFit/>
          </a:bodyPr>
          <a:lstStyle/>
          <a:p>
            <a:pPr marL="457200" indent="-457200">
              <a:buFont typeface="Arial" panose="020B0604020202020204" pitchFamily="34" charset="0"/>
              <a:buChar char="•"/>
            </a:pPr>
            <a:r>
              <a:rPr lang="pt-BR" sz="2800" dirty="0"/>
              <a:t>Descreve as funções e restrições do sistema de forma abstrata </a:t>
            </a:r>
            <a:endParaRPr lang="pt-BR" sz="2800" dirty="0" smtClean="0"/>
          </a:p>
          <a:p>
            <a:pPr marL="457200" indent="-457200">
              <a:buFont typeface="Arial" panose="020B0604020202020204" pitchFamily="34" charset="0"/>
              <a:buChar char="•"/>
            </a:pPr>
            <a:endParaRPr lang="pt-BR" sz="2800" dirty="0" smtClean="0"/>
          </a:p>
          <a:p>
            <a:pPr marL="457200" indent="-457200">
              <a:buFont typeface="Arial" panose="020B0604020202020204" pitchFamily="34" charset="0"/>
              <a:buChar char="•"/>
            </a:pPr>
            <a:r>
              <a:rPr lang="pt-BR" sz="2800" dirty="0" smtClean="0"/>
              <a:t>Inteligível </a:t>
            </a:r>
            <a:r>
              <a:rPr lang="pt-BR" sz="2800" dirty="0"/>
              <a:t>pelo usuário / cliente </a:t>
            </a:r>
            <a:endParaRPr lang="pt-BR" sz="2800" dirty="0" smtClean="0"/>
          </a:p>
          <a:p>
            <a:pPr marL="457200" indent="-457200">
              <a:buFont typeface="Arial" panose="020B0604020202020204" pitchFamily="34" charset="0"/>
              <a:buChar char="•"/>
            </a:pPr>
            <a:endParaRPr lang="pt-BR" sz="2800" dirty="0" smtClean="0"/>
          </a:p>
          <a:p>
            <a:pPr marL="457200" indent="-457200">
              <a:buFont typeface="Arial" panose="020B0604020202020204" pitchFamily="34" charset="0"/>
              <a:buChar char="•"/>
            </a:pPr>
            <a:r>
              <a:rPr lang="pt-BR" sz="2800" dirty="0" smtClean="0"/>
              <a:t>Ponto </a:t>
            </a:r>
            <a:r>
              <a:rPr lang="pt-BR" sz="2800" dirty="0"/>
              <a:t>de vista das necessidades da empresa cliente </a:t>
            </a:r>
            <a:endParaRPr lang="pt-BR" sz="2800" dirty="0" smtClean="0"/>
          </a:p>
          <a:p>
            <a:pPr marL="457200" indent="-457200">
              <a:buFont typeface="Arial" panose="020B0604020202020204" pitchFamily="34" charset="0"/>
              <a:buChar char="•"/>
            </a:pPr>
            <a:endParaRPr lang="pt-BR" sz="2800" dirty="0" smtClean="0"/>
          </a:p>
          <a:p>
            <a:pPr marL="457200" indent="-457200">
              <a:buFont typeface="Arial" panose="020B0604020202020204" pitchFamily="34" charset="0"/>
              <a:buChar char="•"/>
            </a:pPr>
            <a:r>
              <a:rPr lang="pt-BR" sz="2800" dirty="0" smtClean="0"/>
              <a:t>Não </a:t>
            </a:r>
            <a:r>
              <a:rPr lang="pt-BR" sz="2800" dirty="0"/>
              <a:t>indica uma solução  Escrito em linguagem natural com diagramas simples (ex. tabelas)</a:t>
            </a:r>
            <a:endParaRPr lang="pt-BR" altLang="pt-BR" sz="2600" dirty="0"/>
          </a:p>
        </p:txBody>
      </p:sp>
    </p:spTree>
    <p:extLst>
      <p:ext uri="{BB962C8B-B14F-4D97-AF65-F5344CB8AC3E}">
        <p14:creationId xmlns:p14="http://schemas.microsoft.com/office/powerpoint/2010/main" val="2023246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ço Reservado para Número de Slide 23"/>
          <p:cNvSpPr>
            <a:spLocks noGrp="1"/>
          </p:cNvSpPr>
          <p:nvPr>
            <p:ph type="sldNum" sz="quarter" idx="12"/>
          </p:nvPr>
        </p:nvSpPr>
        <p:spPr/>
        <p:txBody>
          <a:bodyPr/>
          <a:lstStyle/>
          <a:p>
            <a:fld id="{EC108C3F-BB5B-46BD-968C-AD9F95AAC6C7}" type="slidenum">
              <a:rPr lang="pt-BR"/>
              <a:pPr/>
              <a:t>34</a:t>
            </a:fld>
            <a:endParaRPr lang="pt-BR"/>
          </a:p>
        </p:txBody>
      </p:sp>
      <p:sp>
        <p:nvSpPr>
          <p:cNvPr id="409602" name="Rectangle 2"/>
          <p:cNvSpPr>
            <a:spLocks noGrp="1" noChangeArrowheads="1"/>
          </p:cNvSpPr>
          <p:nvPr>
            <p:ph type="title"/>
          </p:nvPr>
        </p:nvSpPr>
        <p:spPr/>
        <p:txBody>
          <a:bodyPr/>
          <a:lstStyle/>
          <a:p>
            <a:pPr algn="ctr"/>
            <a:r>
              <a:rPr lang="en-US" b="1" dirty="0" err="1">
                <a:solidFill>
                  <a:srgbClr val="7F2075"/>
                </a:solidFill>
              </a:rPr>
              <a:t>Requisitos</a:t>
            </a:r>
            <a:endParaRPr lang="pt-BR" b="1" dirty="0">
              <a:solidFill>
                <a:srgbClr val="7F2075"/>
              </a:solidFill>
            </a:endParaRPr>
          </a:p>
        </p:txBody>
      </p:sp>
      <p:sp>
        <p:nvSpPr>
          <p:cNvPr id="409603" name="Text Box 3"/>
          <p:cNvSpPr txBox="1">
            <a:spLocks noChangeArrowheads="1"/>
          </p:cNvSpPr>
          <p:nvPr/>
        </p:nvSpPr>
        <p:spPr bwMode="auto">
          <a:xfrm>
            <a:off x="5265738" y="1916113"/>
            <a:ext cx="11465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Requisitos</a:t>
            </a:r>
            <a:endParaRPr lang="pt-BR"/>
          </a:p>
        </p:txBody>
      </p:sp>
      <p:sp>
        <p:nvSpPr>
          <p:cNvPr id="409604" name="Text Box 4"/>
          <p:cNvSpPr txBox="1">
            <a:spLocks noChangeArrowheads="1"/>
          </p:cNvSpPr>
          <p:nvPr/>
        </p:nvSpPr>
        <p:spPr bwMode="auto">
          <a:xfrm>
            <a:off x="5014914" y="4267200"/>
            <a:ext cx="15985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Não-funcionais</a:t>
            </a:r>
            <a:endParaRPr lang="pt-BR"/>
          </a:p>
        </p:txBody>
      </p:sp>
      <p:sp>
        <p:nvSpPr>
          <p:cNvPr id="409605" name="Text Box 5"/>
          <p:cNvSpPr txBox="1">
            <a:spLocks noChangeArrowheads="1"/>
          </p:cNvSpPr>
          <p:nvPr/>
        </p:nvSpPr>
        <p:spPr bwMode="auto">
          <a:xfrm>
            <a:off x="5087939" y="5668963"/>
            <a:ext cx="13304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Organização</a:t>
            </a:r>
            <a:endParaRPr lang="pt-BR"/>
          </a:p>
        </p:txBody>
      </p:sp>
      <p:sp>
        <p:nvSpPr>
          <p:cNvPr id="409606" name="Text Box 6"/>
          <p:cNvSpPr txBox="1">
            <a:spLocks noChangeArrowheads="1"/>
          </p:cNvSpPr>
          <p:nvPr/>
        </p:nvSpPr>
        <p:spPr bwMode="auto">
          <a:xfrm>
            <a:off x="2063750" y="4267200"/>
            <a:ext cx="11817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Funcionais</a:t>
            </a:r>
            <a:endParaRPr lang="pt-BR"/>
          </a:p>
        </p:txBody>
      </p:sp>
      <p:sp>
        <p:nvSpPr>
          <p:cNvPr id="409607" name="Text Box 7"/>
          <p:cNvSpPr txBox="1">
            <a:spLocks noChangeArrowheads="1"/>
          </p:cNvSpPr>
          <p:nvPr/>
        </p:nvSpPr>
        <p:spPr bwMode="auto">
          <a:xfrm>
            <a:off x="8759826" y="4264025"/>
            <a:ext cx="9829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Domínio</a:t>
            </a:r>
            <a:endParaRPr lang="pt-BR"/>
          </a:p>
        </p:txBody>
      </p:sp>
      <p:sp>
        <p:nvSpPr>
          <p:cNvPr id="409608" name="Text Box 8"/>
          <p:cNvSpPr txBox="1">
            <a:spLocks noChangeArrowheads="1"/>
          </p:cNvSpPr>
          <p:nvPr/>
        </p:nvSpPr>
        <p:spPr bwMode="auto">
          <a:xfrm>
            <a:off x="2927351" y="5661025"/>
            <a:ext cx="9417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Produto</a:t>
            </a:r>
            <a:endParaRPr lang="pt-BR"/>
          </a:p>
        </p:txBody>
      </p:sp>
      <p:sp>
        <p:nvSpPr>
          <p:cNvPr id="409609" name="Text Box 9"/>
          <p:cNvSpPr txBox="1">
            <a:spLocks noChangeArrowheads="1"/>
          </p:cNvSpPr>
          <p:nvPr/>
        </p:nvSpPr>
        <p:spPr bwMode="auto">
          <a:xfrm>
            <a:off x="7785100" y="5667375"/>
            <a:ext cx="910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Externo</a:t>
            </a:r>
            <a:endParaRPr lang="pt-BR"/>
          </a:p>
        </p:txBody>
      </p:sp>
      <p:sp>
        <p:nvSpPr>
          <p:cNvPr id="409610" name="Line 10"/>
          <p:cNvSpPr>
            <a:spLocks noChangeShapeType="1"/>
          </p:cNvSpPr>
          <p:nvPr/>
        </p:nvSpPr>
        <p:spPr bwMode="auto">
          <a:xfrm flipH="1">
            <a:off x="2927351" y="3357564"/>
            <a:ext cx="3095625" cy="935037"/>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409611" name="Line 11"/>
          <p:cNvSpPr>
            <a:spLocks noChangeShapeType="1"/>
          </p:cNvSpPr>
          <p:nvPr/>
        </p:nvSpPr>
        <p:spPr bwMode="auto">
          <a:xfrm>
            <a:off x="6022975" y="3357564"/>
            <a:ext cx="0" cy="935037"/>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409612" name="Line 12"/>
          <p:cNvSpPr>
            <a:spLocks noChangeShapeType="1"/>
          </p:cNvSpPr>
          <p:nvPr/>
        </p:nvSpPr>
        <p:spPr bwMode="auto">
          <a:xfrm>
            <a:off x="6022976" y="3357564"/>
            <a:ext cx="3313113" cy="935037"/>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409613" name="Line 13"/>
          <p:cNvSpPr>
            <a:spLocks noChangeShapeType="1"/>
          </p:cNvSpPr>
          <p:nvPr/>
        </p:nvSpPr>
        <p:spPr bwMode="auto">
          <a:xfrm>
            <a:off x="6022975" y="4724401"/>
            <a:ext cx="0" cy="1008063"/>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409614" name="Line 14"/>
          <p:cNvSpPr>
            <a:spLocks noChangeShapeType="1"/>
          </p:cNvSpPr>
          <p:nvPr/>
        </p:nvSpPr>
        <p:spPr bwMode="auto">
          <a:xfrm flipH="1">
            <a:off x="3575051" y="4724401"/>
            <a:ext cx="2447925" cy="93662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409615" name="Line 15"/>
          <p:cNvSpPr>
            <a:spLocks noChangeShapeType="1"/>
          </p:cNvSpPr>
          <p:nvPr/>
        </p:nvSpPr>
        <p:spPr bwMode="auto">
          <a:xfrm>
            <a:off x="6022975" y="4724401"/>
            <a:ext cx="2305050" cy="1008063"/>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409616" name="Rectangle 16"/>
          <p:cNvSpPr>
            <a:spLocks noChangeArrowheads="1"/>
          </p:cNvSpPr>
          <p:nvPr/>
        </p:nvSpPr>
        <p:spPr bwMode="auto">
          <a:xfrm>
            <a:off x="1990725" y="4037014"/>
            <a:ext cx="5329238" cy="936625"/>
          </a:xfrm>
          <a:prstGeom prst="rect">
            <a:avLst/>
          </a:prstGeom>
          <a:noFill/>
          <a:ln w="9525">
            <a:solidFill>
              <a:schemeClr val="folHlink"/>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409617" name="Rectangle 17"/>
          <p:cNvSpPr>
            <a:spLocks noChangeArrowheads="1"/>
          </p:cNvSpPr>
          <p:nvPr/>
        </p:nvSpPr>
        <p:spPr bwMode="auto">
          <a:xfrm>
            <a:off x="1919288" y="3965575"/>
            <a:ext cx="8208962" cy="1079500"/>
          </a:xfrm>
          <a:prstGeom prst="rect">
            <a:avLst/>
          </a:prstGeom>
          <a:noFill/>
          <a:ln w="9525">
            <a:solidFill>
              <a:schemeClr val="hlink"/>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409618" name="Text Box 18"/>
          <p:cNvSpPr txBox="1">
            <a:spLocks noChangeArrowheads="1"/>
          </p:cNvSpPr>
          <p:nvPr/>
        </p:nvSpPr>
        <p:spPr bwMode="auto">
          <a:xfrm>
            <a:off x="6488114" y="2789238"/>
            <a:ext cx="915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Sistema</a:t>
            </a:r>
            <a:endParaRPr lang="pt-BR"/>
          </a:p>
        </p:txBody>
      </p:sp>
      <p:sp>
        <p:nvSpPr>
          <p:cNvPr id="409619" name="Text Box 19"/>
          <p:cNvSpPr txBox="1">
            <a:spLocks noChangeArrowheads="1"/>
          </p:cNvSpPr>
          <p:nvPr/>
        </p:nvSpPr>
        <p:spPr bwMode="auto">
          <a:xfrm>
            <a:off x="4327526" y="2781300"/>
            <a:ext cx="9092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Usuário</a:t>
            </a:r>
            <a:endParaRPr lang="pt-BR"/>
          </a:p>
        </p:txBody>
      </p:sp>
      <p:sp>
        <p:nvSpPr>
          <p:cNvPr id="409620" name="Line 20"/>
          <p:cNvSpPr>
            <a:spLocks noChangeShapeType="1"/>
          </p:cNvSpPr>
          <p:nvPr/>
        </p:nvSpPr>
        <p:spPr bwMode="auto">
          <a:xfrm flipH="1">
            <a:off x="5016501" y="2349500"/>
            <a:ext cx="1006475" cy="431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409621" name="Line 21"/>
          <p:cNvSpPr>
            <a:spLocks noChangeShapeType="1"/>
          </p:cNvSpPr>
          <p:nvPr/>
        </p:nvSpPr>
        <p:spPr bwMode="auto">
          <a:xfrm>
            <a:off x="6022975" y="2349500"/>
            <a:ext cx="1009650" cy="431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409622" name="Rectangle 22"/>
          <p:cNvSpPr>
            <a:spLocks noChangeArrowheads="1"/>
          </p:cNvSpPr>
          <p:nvPr/>
        </p:nvSpPr>
        <p:spPr bwMode="auto">
          <a:xfrm>
            <a:off x="4222750" y="2636839"/>
            <a:ext cx="3602038" cy="720725"/>
          </a:xfrm>
          <a:prstGeom prst="rect">
            <a:avLst/>
          </a:prstGeom>
          <a:noFill/>
          <a:ln w="9525">
            <a:solidFill>
              <a:schemeClr val="folHlink"/>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409623" name="Text Box 23"/>
          <p:cNvSpPr txBox="1">
            <a:spLocks noChangeArrowheads="1"/>
          </p:cNvSpPr>
          <p:nvPr/>
        </p:nvSpPr>
        <p:spPr bwMode="auto">
          <a:xfrm>
            <a:off x="5788025" y="2794000"/>
            <a:ext cx="4267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folHlink"/>
                </a:solidFill>
              </a:rPr>
              <a:t>=</a:t>
            </a:r>
            <a:r>
              <a:rPr lang="en-US" baseline="-25000">
                <a:solidFill>
                  <a:schemeClr val="folHlink"/>
                </a:solidFill>
              </a:rPr>
              <a:t>df</a:t>
            </a:r>
            <a:endParaRPr lang="pt-BR" baseline="-25000">
              <a:solidFill>
                <a:schemeClr val="folHlink"/>
              </a:solidFill>
            </a:endParaRPr>
          </a:p>
        </p:txBody>
      </p:sp>
    </p:spTree>
    <p:extLst>
      <p:ext uri="{BB962C8B-B14F-4D97-AF65-F5344CB8AC3E}">
        <p14:creationId xmlns:p14="http://schemas.microsoft.com/office/powerpoint/2010/main" val="2833767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black">
          <a:xfrm>
            <a:off x="381913" y="1891647"/>
            <a:ext cx="2677618" cy="2265109"/>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lIns="92075" tIns="46038" rIns="92075" bIns="46038" anchor="ctr"/>
          <a:lstStyle/>
          <a:p>
            <a:pPr marL="173038" algn="ctr">
              <a:defRPr/>
            </a:pPr>
            <a:r>
              <a:rPr lang="en-US" sz="3200" b="1" dirty="0">
                <a:solidFill>
                  <a:srgbClr val="7F2075"/>
                </a:solidFill>
                <a:latin typeface="+mj-lt"/>
                <a:ea typeface="+mj-ea"/>
                <a:cs typeface="+mj-cs"/>
              </a:rPr>
              <a:t>Como </a:t>
            </a:r>
            <a:r>
              <a:rPr lang="en-US" sz="3200" b="1" dirty="0" err="1">
                <a:solidFill>
                  <a:srgbClr val="7F2075"/>
                </a:solidFill>
                <a:latin typeface="+mj-lt"/>
                <a:ea typeface="+mj-ea"/>
                <a:cs typeface="+mj-cs"/>
              </a:rPr>
              <a:t>os</a:t>
            </a:r>
            <a:r>
              <a:rPr lang="en-US" sz="3200" b="1" dirty="0">
                <a:solidFill>
                  <a:srgbClr val="7F2075"/>
                </a:solidFill>
                <a:latin typeface="+mj-lt"/>
                <a:ea typeface="+mj-ea"/>
                <a:cs typeface="+mj-cs"/>
              </a:rPr>
              <a:t> </a:t>
            </a:r>
            <a:r>
              <a:rPr lang="en-US" sz="3200" b="1" dirty="0" err="1">
                <a:solidFill>
                  <a:srgbClr val="7F2075"/>
                </a:solidFill>
                <a:latin typeface="+mj-lt"/>
                <a:ea typeface="+mj-ea"/>
                <a:cs typeface="+mj-cs"/>
              </a:rPr>
              <a:t>Projetos</a:t>
            </a:r>
            <a:r>
              <a:rPr lang="en-US" sz="3200" b="1" dirty="0">
                <a:solidFill>
                  <a:srgbClr val="7F2075"/>
                </a:solidFill>
                <a:latin typeface="+mj-lt"/>
                <a:ea typeface="+mj-ea"/>
                <a:cs typeface="+mj-cs"/>
              </a:rPr>
              <a:t> </a:t>
            </a:r>
            <a:r>
              <a:rPr lang="en-US" sz="3200" b="1" dirty="0" err="1">
                <a:solidFill>
                  <a:srgbClr val="7F2075"/>
                </a:solidFill>
                <a:latin typeface="+mj-lt"/>
                <a:ea typeface="+mj-ea"/>
                <a:cs typeface="+mj-cs"/>
              </a:rPr>
              <a:t>Podem</a:t>
            </a:r>
            <a:r>
              <a:rPr lang="en-US" sz="3200" b="1" dirty="0">
                <a:solidFill>
                  <a:srgbClr val="7F2075"/>
                </a:solidFill>
                <a:latin typeface="+mj-lt"/>
                <a:ea typeface="+mj-ea"/>
                <a:cs typeface="+mj-cs"/>
              </a:rPr>
              <a:t> </a:t>
            </a:r>
            <a:r>
              <a:rPr lang="en-US" sz="3200" b="1" dirty="0" err="1">
                <a:solidFill>
                  <a:srgbClr val="7F2075"/>
                </a:solidFill>
                <a:latin typeface="+mj-lt"/>
                <a:ea typeface="+mj-ea"/>
                <a:cs typeface="+mj-cs"/>
              </a:rPr>
              <a:t>Ter</a:t>
            </a:r>
            <a:r>
              <a:rPr lang="en-US" sz="3200" b="1" dirty="0">
                <a:solidFill>
                  <a:srgbClr val="7F2075"/>
                </a:solidFill>
                <a:latin typeface="+mj-lt"/>
                <a:ea typeface="+mj-ea"/>
                <a:cs typeface="+mj-cs"/>
              </a:rPr>
              <a:t> </a:t>
            </a:r>
            <a:r>
              <a:rPr lang="en-US" sz="3200" b="1" dirty="0" err="1">
                <a:solidFill>
                  <a:srgbClr val="7F2075"/>
                </a:solidFill>
                <a:latin typeface="+mj-lt"/>
                <a:ea typeface="+mj-ea"/>
                <a:cs typeface="+mj-cs"/>
              </a:rPr>
              <a:t>Sucesso</a:t>
            </a:r>
            <a:r>
              <a:rPr lang="en-US" sz="3200" b="1" dirty="0">
                <a:solidFill>
                  <a:srgbClr val="7F2075"/>
                </a:solidFill>
                <a:latin typeface="+mj-lt"/>
                <a:ea typeface="+mj-ea"/>
                <a:cs typeface="+mj-cs"/>
              </a:rPr>
              <a:t>?</a:t>
            </a:r>
          </a:p>
        </p:txBody>
      </p:sp>
      <p:sp>
        <p:nvSpPr>
          <p:cNvPr id="66563" name="Rectangle 3"/>
          <p:cNvSpPr>
            <a:spLocks noChangeArrowheads="1"/>
          </p:cNvSpPr>
          <p:nvPr/>
        </p:nvSpPr>
        <p:spPr bwMode="auto">
          <a:xfrm>
            <a:off x="4253765" y="789885"/>
            <a:ext cx="7621661" cy="5072158"/>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lIns="228600" tIns="228600" rIns="228600" bIns="228600">
            <a:spAutoFit/>
          </a:bodyPr>
          <a:lstStyle/>
          <a:p>
            <a:pPr marL="469900" indent="-469900">
              <a:spcBef>
                <a:spcPct val="20000"/>
              </a:spcBef>
              <a:buClr>
                <a:schemeClr val="accent2"/>
              </a:buClr>
              <a:buFont typeface="Wingdings" pitchFamily="2" charset="2"/>
              <a:buChar char="o"/>
              <a:defRPr/>
            </a:pPr>
            <a:r>
              <a:rPr lang="en-US" sz="2600" b="1" err="1">
                <a:solidFill>
                  <a:schemeClr val="tx2"/>
                </a:solidFill>
              </a:rPr>
              <a:t>Análise</a:t>
            </a:r>
            <a:r>
              <a:rPr lang="en-US" sz="2600" b="1">
                <a:solidFill>
                  <a:schemeClr val="tx2"/>
                </a:solidFill>
              </a:rPr>
              <a:t> do </a:t>
            </a:r>
            <a:r>
              <a:rPr lang="en-US" sz="2600" b="1" err="1">
                <a:solidFill>
                  <a:schemeClr val="tx2"/>
                </a:solidFill>
              </a:rPr>
              <a:t>Problema</a:t>
            </a:r>
            <a:endParaRPr lang="en-US" sz="2600" b="1">
              <a:solidFill>
                <a:schemeClr val="tx2"/>
              </a:solidFill>
            </a:endParaRPr>
          </a:p>
          <a:p>
            <a:pPr marL="908050" lvl="1" indent="-436563">
              <a:spcBef>
                <a:spcPct val="20000"/>
              </a:spcBef>
              <a:buClr>
                <a:schemeClr val="accent2"/>
              </a:buClr>
              <a:buFont typeface="Wingdings" pitchFamily="2" charset="2"/>
              <a:buChar char="n"/>
              <a:defRPr/>
            </a:pPr>
            <a:r>
              <a:rPr lang="en-US" sz="2200" err="1"/>
              <a:t>Entenda</a:t>
            </a:r>
            <a:r>
              <a:rPr lang="en-US" sz="2200"/>
              <a:t> o </a:t>
            </a:r>
            <a:r>
              <a:rPr lang="en-US" sz="2200" err="1"/>
              <a:t>problema</a:t>
            </a:r>
            <a:endParaRPr lang="en-US" sz="2200"/>
          </a:p>
          <a:p>
            <a:pPr marL="908050" lvl="1" indent="-436563">
              <a:spcBef>
                <a:spcPct val="20000"/>
              </a:spcBef>
              <a:buClr>
                <a:schemeClr val="accent2"/>
              </a:buClr>
              <a:buFont typeface="Wingdings" pitchFamily="2" charset="2"/>
              <a:buChar char="n"/>
              <a:defRPr/>
            </a:pPr>
            <a:r>
              <a:rPr lang="en-US" sz="2200" err="1"/>
              <a:t>Obtenha</a:t>
            </a:r>
            <a:r>
              <a:rPr lang="en-US" sz="2200"/>
              <a:t> </a:t>
            </a:r>
            <a:r>
              <a:rPr lang="en-US" sz="2200" err="1"/>
              <a:t>concordância</a:t>
            </a:r>
            <a:r>
              <a:rPr lang="en-US" sz="2200"/>
              <a:t> dos </a:t>
            </a:r>
            <a:r>
              <a:rPr lang="en-US" sz="2200" err="1"/>
              <a:t>envolvidos</a:t>
            </a:r>
            <a:r>
              <a:rPr lang="en-US" sz="2200"/>
              <a:t> </a:t>
            </a:r>
          </a:p>
          <a:p>
            <a:pPr marL="469900" indent="-469900">
              <a:spcBef>
                <a:spcPct val="20000"/>
              </a:spcBef>
              <a:buClr>
                <a:schemeClr val="accent2"/>
              </a:buClr>
              <a:buFont typeface="Wingdings" pitchFamily="2" charset="2"/>
              <a:buChar char="o"/>
              <a:defRPr/>
            </a:pPr>
            <a:r>
              <a:rPr lang="en-US" sz="2600" b="1" err="1">
                <a:solidFill>
                  <a:schemeClr val="tx2"/>
                </a:solidFill>
              </a:rPr>
              <a:t>Levantamento</a:t>
            </a:r>
            <a:r>
              <a:rPr lang="en-US" sz="2600" b="1">
                <a:solidFill>
                  <a:schemeClr val="tx2"/>
                </a:solidFill>
              </a:rPr>
              <a:t> dos </a:t>
            </a:r>
            <a:r>
              <a:rPr lang="en-US" sz="2600" b="1" err="1">
                <a:solidFill>
                  <a:schemeClr val="tx2"/>
                </a:solidFill>
              </a:rPr>
              <a:t>Requisitos</a:t>
            </a:r>
            <a:endParaRPr lang="en-US" sz="2600" b="1">
              <a:solidFill>
                <a:schemeClr val="tx2"/>
              </a:solidFill>
            </a:endParaRPr>
          </a:p>
          <a:p>
            <a:pPr marL="908050" lvl="1" indent="-436563">
              <a:spcBef>
                <a:spcPct val="20000"/>
              </a:spcBef>
              <a:buClr>
                <a:schemeClr val="accent2"/>
              </a:buClr>
              <a:buFont typeface="Wingdings" pitchFamily="2" charset="2"/>
              <a:buChar char="n"/>
              <a:defRPr/>
            </a:pPr>
            <a:r>
              <a:rPr lang="en-US" sz="2200" err="1"/>
              <a:t>Identifique</a:t>
            </a:r>
            <a:r>
              <a:rPr lang="en-US" sz="2200"/>
              <a:t> </a:t>
            </a:r>
            <a:r>
              <a:rPr lang="en-US" sz="2200" err="1"/>
              <a:t>quem</a:t>
            </a:r>
            <a:r>
              <a:rPr lang="en-US" sz="2200"/>
              <a:t> </a:t>
            </a:r>
            <a:r>
              <a:rPr lang="en-US" sz="2200" err="1"/>
              <a:t>usará</a:t>
            </a:r>
            <a:r>
              <a:rPr lang="en-US" sz="2200"/>
              <a:t> o </a:t>
            </a:r>
            <a:r>
              <a:rPr lang="en-US" sz="2200" err="1"/>
              <a:t>sistema</a:t>
            </a:r>
            <a:r>
              <a:rPr lang="en-US" sz="2200"/>
              <a:t> (</a:t>
            </a:r>
            <a:r>
              <a:rPr lang="en-US" sz="2200" err="1"/>
              <a:t>atores</a:t>
            </a:r>
            <a:r>
              <a:rPr lang="en-US" sz="2200"/>
              <a:t>)</a:t>
            </a:r>
          </a:p>
          <a:p>
            <a:pPr marL="908050" lvl="1" indent="-436563">
              <a:spcBef>
                <a:spcPct val="20000"/>
              </a:spcBef>
              <a:buClr>
                <a:schemeClr val="accent2"/>
              </a:buClr>
              <a:buFont typeface="Wingdings" pitchFamily="2" charset="2"/>
              <a:buChar char="n"/>
              <a:defRPr/>
            </a:pPr>
            <a:r>
              <a:rPr lang="en-US" sz="2200" err="1"/>
              <a:t>Descubra</a:t>
            </a:r>
            <a:r>
              <a:rPr lang="en-US" sz="2200"/>
              <a:t> </a:t>
            </a:r>
            <a:r>
              <a:rPr lang="en-US" sz="2200" err="1"/>
              <a:t>como</a:t>
            </a:r>
            <a:r>
              <a:rPr lang="en-US" sz="2200"/>
              <a:t> o </a:t>
            </a:r>
            <a:r>
              <a:rPr lang="en-US" sz="2200" err="1"/>
              <a:t>sistema</a:t>
            </a:r>
            <a:r>
              <a:rPr lang="en-US" sz="2200"/>
              <a:t> </a:t>
            </a:r>
            <a:r>
              <a:rPr lang="en-US" sz="2200" err="1"/>
              <a:t>será</a:t>
            </a:r>
            <a:r>
              <a:rPr lang="en-US" sz="2200"/>
              <a:t> </a:t>
            </a:r>
            <a:r>
              <a:rPr lang="en-US" sz="2200" err="1"/>
              <a:t>usado</a:t>
            </a:r>
            <a:r>
              <a:rPr lang="en-US" sz="2200"/>
              <a:t> (</a:t>
            </a:r>
            <a:r>
              <a:rPr lang="en-US" sz="2200" err="1"/>
              <a:t>casos</a:t>
            </a:r>
            <a:r>
              <a:rPr lang="en-US" sz="2200"/>
              <a:t> de </a:t>
            </a:r>
            <a:r>
              <a:rPr lang="en-US" sz="2200" err="1"/>
              <a:t>uso</a:t>
            </a:r>
            <a:r>
              <a:rPr lang="en-US" sz="2200"/>
              <a:t>)</a:t>
            </a:r>
          </a:p>
          <a:p>
            <a:pPr marL="469900" indent="-469900">
              <a:spcBef>
                <a:spcPct val="20000"/>
              </a:spcBef>
              <a:buClr>
                <a:schemeClr val="accent2"/>
              </a:buClr>
              <a:buFont typeface="Wingdings" pitchFamily="2" charset="2"/>
              <a:buChar char="o"/>
              <a:defRPr/>
            </a:pPr>
            <a:r>
              <a:rPr lang="en-US" sz="2600" b="1" err="1">
                <a:solidFill>
                  <a:schemeClr val="tx2"/>
                </a:solidFill>
              </a:rPr>
              <a:t>Gerência</a:t>
            </a:r>
            <a:r>
              <a:rPr lang="en-US" sz="2600" b="1">
                <a:solidFill>
                  <a:schemeClr val="tx2"/>
                </a:solidFill>
              </a:rPr>
              <a:t> de </a:t>
            </a:r>
            <a:r>
              <a:rPr lang="en-US" sz="2600" b="1" err="1">
                <a:solidFill>
                  <a:schemeClr val="tx2"/>
                </a:solidFill>
              </a:rPr>
              <a:t>Requisitos</a:t>
            </a:r>
            <a:endParaRPr lang="en-US" sz="2600" b="1">
              <a:solidFill>
                <a:schemeClr val="tx2"/>
              </a:solidFill>
            </a:endParaRPr>
          </a:p>
          <a:p>
            <a:pPr marL="908050" lvl="1" indent="-436563">
              <a:spcBef>
                <a:spcPct val="20000"/>
              </a:spcBef>
              <a:buClr>
                <a:schemeClr val="accent2"/>
              </a:buClr>
              <a:buFont typeface="Wingdings" pitchFamily="2" charset="2"/>
              <a:buChar char="n"/>
              <a:defRPr/>
            </a:pPr>
            <a:r>
              <a:rPr lang="en-US" sz="2200" err="1"/>
              <a:t>Especifique</a:t>
            </a:r>
            <a:r>
              <a:rPr lang="en-US" sz="2200"/>
              <a:t> </a:t>
            </a:r>
            <a:r>
              <a:rPr lang="en-US" sz="2200" err="1"/>
              <a:t>os</a:t>
            </a:r>
            <a:r>
              <a:rPr lang="en-US" sz="2200"/>
              <a:t> </a:t>
            </a:r>
            <a:r>
              <a:rPr lang="en-US" sz="2200" err="1"/>
              <a:t>requisitos</a:t>
            </a:r>
            <a:r>
              <a:rPr lang="en-US" sz="2200"/>
              <a:t> </a:t>
            </a:r>
            <a:r>
              <a:rPr lang="en-US" sz="2200" err="1"/>
              <a:t>completamente</a:t>
            </a:r>
            <a:r>
              <a:rPr lang="en-US" sz="2200"/>
              <a:t> </a:t>
            </a:r>
          </a:p>
          <a:p>
            <a:pPr marL="908050" lvl="1" indent="-436563">
              <a:spcBef>
                <a:spcPct val="20000"/>
              </a:spcBef>
              <a:buClr>
                <a:schemeClr val="accent2"/>
              </a:buClr>
              <a:buFont typeface="Wingdings" pitchFamily="2" charset="2"/>
              <a:buChar char="n"/>
              <a:defRPr/>
            </a:pPr>
            <a:r>
              <a:rPr lang="en-US" sz="2200" err="1"/>
              <a:t>Gerencie</a:t>
            </a:r>
            <a:r>
              <a:rPr lang="en-US" sz="2200"/>
              <a:t> </a:t>
            </a:r>
            <a:r>
              <a:rPr lang="en-US" sz="2200" err="1"/>
              <a:t>expectativas</a:t>
            </a:r>
            <a:r>
              <a:rPr lang="en-US" sz="2200"/>
              <a:t>, </a:t>
            </a:r>
            <a:r>
              <a:rPr lang="en-US" sz="2200" err="1"/>
              <a:t>mudanças</a:t>
            </a:r>
            <a:r>
              <a:rPr lang="en-US" sz="2200"/>
              <a:t> e </a:t>
            </a:r>
            <a:r>
              <a:rPr lang="en-US" sz="2200" err="1"/>
              <a:t>erros</a:t>
            </a:r>
            <a:endParaRPr lang="en-US" sz="2200"/>
          </a:p>
          <a:p>
            <a:pPr marL="908050" lvl="1" indent="-436563">
              <a:spcBef>
                <a:spcPct val="20000"/>
              </a:spcBef>
              <a:buClr>
                <a:schemeClr val="accent2"/>
              </a:buClr>
              <a:buFont typeface="Wingdings" pitchFamily="2" charset="2"/>
              <a:buChar char="n"/>
              <a:defRPr/>
            </a:pPr>
            <a:r>
              <a:rPr lang="en-US" sz="2200" err="1"/>
              <a:t>Controle</a:t>
            </a:r>
            <a:r>
              <a:rPr lang="en-US" sz="2200"/>
              <a:t> o </a:t>
            </a:r>
            <a:r>
              <a:rPr lang="en-US" sz="2200" err="1"/>
              <a:t>aumento</a:t>
            </a:r>
            <a:r>
              <a:rPr lang="en-US" sz="2200"/>
              <a:t> do </a:t>
            </a:r>
            <a:r>
              <a:rPr lang="en-US" sz="2200" err="1"/>
              <a:t>escopo</a:t>
            </a:r>
            <a:endParaRPr lang="en-US" sz="2200"/>
          </a:p>
          <a:p>
            <a:pPr marL="908050" lvl="1" indent="-436563">
              <a:spcBef>
                <a:spcPct val="20000"/>
              </a:spcBef>
              <a:buClr>
                <a:schemeClr val="accent2"/>
              </a:buClr>
              <a:buFont typeface="Wingdings" pitchFamily="2" charset="2"/>
              <a:buChar char="n"/>
              <a:defRPr/>
            </a:pPr>
            <a:r>
              <a:rPr lang="en-US" sz="2200" err="1"/>
              <a:t>Defina</a:t>
            </a:r>
            <a:r>
              <a:rPr lang="en-US" sz="2200"/>
              <a:t> a </a:t>
            </a:r>
            <a:r>
              <a:rPr lang="en-US" sz="2200" err="1"/>
              <a:t>equipe</a:t>
            </a:r>
            <a:r>
              <a:rPr lang="en-US" sz="2200"/>
              <a:t> e a </a:t>
            </a:r>
            <a:r>
              <a:rPr lang="en-US" sz="2200" err="1"/>
              <a:t>mantenha</a:t>
            </a:r>
            <a:r>
              <a:rPr lang="en-US" sz="2200"/>
              <a:t> </a:t>
            </a:r>
            <a:r>
              <a:rPr lang="en-US" sz="2200" err="1"/>
              <a:t>informada</a:t>
            </a:r>
            <a:endParaRPr lang="en-US" sz="2200"/>
          </a:p>
        </p:txBody>
      </p:sp>
    </p:spTree>
    <p:extLst>
      <p:ext uri="{BB962C8B-B14F-4D97-AF65-F5344CB8AC3E}">
        <p14:creationId xmlns:p14="http://schemas.microsoft.com/office/powerpoint/2010/main" val="2580841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562795" y="2453654"/>
            <a:ext cx="25320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pt-BR" sz="3600" b="1" dirty="0">
                <a:solidFill>
                  <a:schemeClr val="bg1"/>
                </a:solidFill>
                <a:latin typeface="Arial" panose="020B0604020202020204" pitchFamily="34" charset="0"/>
              </a:rPr>
              <a:t>Gerência de Requisitos</a:t>
            </a:r>
          </a:p>
        </p:txBody>
      </p:sp>
      <p:sp>
        <p:nvSpPr>
          <p:cNvPr id="11267" name="Text Box 3"/>
          <p:cNvSpPr txBox="1">
            <a:spLocks noChangeArrowheads="1"/>
          </p:cNvSpPr>
          <p:nvPr/>
        </p:nvSpPr>
        <p:spPr bwMode="auto">
          <a:xfrm>
            <a:off x="3737315" y="786741"/>
            <a:ext cx="7416824"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Aft>
                <a:spcPct val="25000"/>
              </a:spcAft>
            </a:pPr>
            <a:r>
              <a:rPr lang="pt-BR" sz="2800" b="1" dirty="0">
                <a:solidFill>
                  <a:srgbClr val="7F2075"/>
                </a:solidFill>
                <a:latin typeface="Arial" panose="020B0604020202020204" pitchFamily="34" charset="0"/>
              </a:rPr>
              <a:t>Atividades de:</a:t>
            </a:r>
          </a:p>
          <a:p>
            <a:pPr eaLnBrk="1" hangingPunct="1"/>
            <a:r>
              <a:rPr lang="pt-BR" sz="2800" dirty="0">
                <a:latin typeface="Arial" panose="020B0604020202020204" pitchFamily="34" charset="0"/>
              </a:rPr>
              <a:t>- acompanhar o desenvolvimento</a:t>
            </a:r>
          </a:p>
          <a:p>
            <a:pPr eaLnBrk="1" hangingPunct="1"/>
            <a:r>
              <a:rPr lang="pt-BR" sz="2800" dirty="0">
                <a:latin typeface="Arial" panose="020B0604020202020204" pitchFamily="34" charset="0"/>
              </a:rPr>
              <a:t>- controlar as mudanças dos requisitos</a:t>
            </a:r>
          </a:p>
        </p:txBody>
      </p:sp>
      <p:sp>
        <p:nvSpPr>
          <p:cNvPr id="11268" name="Text Box 4"/>
          <p:cNvSpPr txBox="1">
            <a:spLocks noChangeArrowheads="1"/>
          </p:cNvSpPr>
          <p:nvPr/>
        </p:nvSpPr>
        <p:spPr bwMode="auto">
          <a:xfrm>
            <a:off x="3737315" y="2863450"/>
            <a:ext cx="7554912"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Aft>
                <a:spcPct val="25000"/>
              </a:spcAft>
            </a:pPr>
            <a:r>
              <a:rPr lang="pt-BR" sz="2800" b="1" dirty="0">
                <a:solidFill>
                  <a:srgbClr val="7F2075"/>
                </a:solidFill>
                <a:latin typeface="Arial" panose="020B0604020202020204" pitchFamily="34" charset="0"/>
              </a:rPr>
              <a:t>Ações:</a:t>
            </a:r>
          </a:p>
          <a:p>
            <a:pPr eaLnBrk="1" hangingPunct="1"/>
            <a:r>
              <a:rPr lang="pt-BR" sz="2800" dirty="0">
                <a:latin typeface="Arial" panose="020B0604020202020204" pitchFamily="34" charset="0"/>
              </a:rPr>
              <a:t>- planejamento desenvolvimento</a:t>
            </a:r>
          </a:p>
          <a:p>
            <a:pPr eaLnBrk="1" hangingPunct="1"/>
            <a:r>
              <a:rPr lang="pt-BR" sz="2800" dirty="0">
                <a:latin typeface="Arial" panose="020B0604020202020204" pitchFamily="34" charset="0"/>
              </a:rPr>
              <a:t>- rastreabilidade com componentes de software</a:t>
            </a:r>
          </a:p>
          <a:p>
            <a:pPr eaLnBrk="1" hangingPunct="1"/>
            <a:r>
              <a:rPr lang="pt-BR" sz="2800" dirty="0">
                <a:latin typeface="Arial" panose="020B0604020202020204" pitchFamily="34" charset="0"/>
              </a:rPr>
              <a:t>- definição do estado e avaliação da qualidade</a:t>
            </a:r>
          </a:p>
          <a:p>
            <a:pPr eaLnBrk="1" hangingPunct="1"/>
            <a:r>
              <a:rPr lang="pt-BR" sz="2800" dirty="0">
                <a:latin typeface="Arial" panose="020B0604020202020204" pitchFamily="34" charset="0"/>
              </a:rPr>
              <a:t>- Análise de impacto e controle de versões de mudanças</a:t>
            </a:r>
          </a:p>
        </p:txBody>
      </p:sp>
      <p:sp>
        <p:nvSpPr>
          <p:cNvPr id="11269" name="Text Box 5"/>
          <p:cNvSpPr txBox="1">
            <a:spLocks noChangeArrowheads="1"/>
          </p:cNvSpPr>
          <p:nvPr/>
        </p:nvSpPr>
        <p:spPr bwMode="auto">
          <a:xfrm rot="-5400000">
            <a:off x="1249363" y="6202363"/>
            <a:ext cx="914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pt-BR" sz="1000">
                <a:latin typeface="Arial" panose="020B0604020202020204" pitchFamily="34" charset="0"/>
              </a:rPr>
              <a:t>Rocco, 2004</a:t>
            </a:r>
            <a:endParaRPr lang="pt-BR" sz="1000" i="1">
              <a:latin typeface="Arial" panose="020B0604020202020204" pitchFamily="34" charset="0"/>
            </a:endParaRPr>
          </a:p>
        </p:txBody>
      </p:sp>
    </p:spTree>
    <p:extLst>
      <p:ext uri="{BB962C8B-B14F-4D97-AF65-F5344CB8AC3E}">
        <p14:creationId xmlns:p14="http://schemas.microsoft.com/office/powerpoint/2010/main" val="22135315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1847850" y="1268414"/>
            <a:ext cx="8496300" cy="4967287"/>
          </a:xfrm>
          <a:prstGeom prst="rect">
            <a:avLst/>
          </a:prstGeom>
          <a:gradFill rotWithShape="1">
            <a:gsLst>
              <a:gs pos="0">
                <a:srgbClr val="FFCC99"/>
              </a:gs>
              <a:gs pos="50000">
                <a:srgbClr val="FFFFFF"/>
              </a:gs>
              <a:gs pos="100000">
                <a:srgbClr val="FFCC99"/>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12291" name="Rectangle 3"/>
          <p:cNvSpPr>
            <a:spLocks noChangeArrowheads="1"/>
          </p:cNvSpPr>
          <p:nvPr/>
        </p:nvSpPr>
        <p:spPr bwMode="auto">
          <a:xfrm>
            <a:off x="2079625" y="1924051"/>
            <a:ext cx="2319338" cy="550863"/>
          </a:xfrm>
          <a:prstGeom prst="rect">
            <a:avLst/>
          </a:prstGeom>
          <a:solidFill>
            <a:srgbClr val="000000"/>
          </a:solidFill>
          <a:ln w="22225">
            <a:solidFill>
              <a:srgbClr val="000000"/>
            </a:solidFill>
            <a:miter lim="800000"/>
            <a:headEnd/>
            <a:tailEnd/>
          </a:ln>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12292" name="Rectangle 4"/>
          <p:cNvSpPr>
            <a:spLocks noChangeArrowheads="1"/>
          </p:cNvSpPr>
          <p:nvPr/>
        </p:nvSpPr>
        <p:spPr bwMode="auto">
          <a:xfrm>
            <a:off x="2028826" y="1841501"/>
            <a:ext cx="2320925" cy="550863"/>
          </a:xfrm>
          <a:prstGeom prst="rect">
            <a:avLst/>
          </a:prstGeom>
          <a:gradFill rotWithShape="1">
            <a:gsLst>
              <a:gs pos="0">
                <a:srgbClr val="FFF2E5"/>
              </a:gs>
              <a:gs pos="100000">
                <a:srgbClr val="FFFFFF"/>
              </a:gs>
            </a:gsLst>
            <a:lin ang="5400000" scaled="1"/>
          </a:gradFill>
          <a:ln w="22225">
            <a:solidFill>
              <a:srgbClr val="000000"/>
            </a:solidFill>
            <a:miter lim="800000"/>
            <a:headEnd/>
            <a:tailEnd/>
          </a:ln>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12293" name="Rectangle 5"/>
          <p:cNvSpPr>
            <a:spLocks noChangeArrowheads="1"/>
          </p:cNvSpPr>
          <p:nvPr/>
        </p:nvSpPr>
        <p:spPr bwMode="auto">
          <a:xfrm>
            <a:off x="2428875" y="1968501"/>
            <a:ext cx="14351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sz="2100" b="1">
                <a:solidFill>
                  <a:srgbClr val="FF0000"/>
                </a:solidFill>
              </a:rPr>
              <a:t>ELICITAR</a:t>
            </a:r>
            <a:endParaRPr lang="pt-BR" b="1">
              <a:solidFill>
                <a:srgbClr val="FF0000"/>
              </a:solidFill>
            </a:endParaRPr>
          </a:p>
        </p:txBody>
      </p:sp>
      <p:grpSp>
        <p:nvGrpSpPr>
          <p:cNvPr id="12294" name="Group 6"/>
          <p:cNvGrpSpPr>
            <a:grpSpLocks/>
          </p:cNvGrpSpPr>
          <p:nvPr/>
        </p:nvGrpSpPr>
        <p:grpSpPr bwMode="auto">
          <a:xfrm>
            <a:off x="4283075" y="3009901"/>
            <a:ext cx="2370138" cy="633413"/>
            <a:chOff x="2010" y="2583"/>
            <a:chExt cx="1493" cy="399"/>
          </a:xfrm>
        </p:grpSpPr>
        <p:sp>
          <p:nvSpPr>
            <p:cNvPr id="12321" name="Rectangle 7"/>
            <p:cNvSpPr>
              <a:spLocks noChangeArrowheads="1"/>
            </p:cNvSpPr>
            <p:nvPr/>
          </p:nvSpPr>
          <p:spPr bwMode="auto">
            <a:xfrm>
              <a:off x="2041" y="2635"/>
              <a:ext cx="1462" cy="347"/>
            </a:xfrm>
            <a:prstGeom prst="rect">
              <a:avLst/>
            </a:prstGeom>
            <a:solidFill>
              <a:srgbClr val="000000"/>
            </a:solidFill>
            <a:ln w="22225">
              <a:solidFill>
                <a:srgbClr val="000000"/>
              </a:solidFill>
              <a:miter lim="800000"/>
              <a:headEnd/>
              <a:tailEnd/>
            </a:ln>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12322" name="Rectangle 8"/>
            <p:cNvSpPr>
              <a:spLocks noChangeArrowheads="1"/>
            </p:cNvSpPr>
            <p:nvPr/>
          </p:nvSpPr>
          <p:spPr bwMode="auto">
            <a:xfrm>
              <a:off x="2010" y="2583"/>
              <a:ext cx="1461" cy="347"/>
            </a:xfrm>
            <a:prstGeom prst="rect">
              <a:avLst/>
            </a:prstGeom>
            <a:solidFill>
              <a:srgbClr val="FFFFFF"/>
            </a:solidFill>
            <a:ln w="22225">
              <a:solidFill>
                <a:srgbClr val="000000"/>
              </a:solidFill>
              <a:miter lim="800000"/>
              <a:headEnd/>
              <a:tailEnd/>
            </a:ln>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12323" name="Rectangle 9"/>
            <p:cNvSpPr>
              <a:spLocks noChangeArrowheads="1"/>
            </p:cNvSpPr>
            <p:nvPr/>
          </p:nvSpPr>
          <p:spPr bwMode="auto">
            <a:xfrm>
              <a:off x="2367" y="2663"/>
              <a:ext cx="86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sz="2100">
                  <a:solidFill>
                    <a:srgbClr val="000000"/>
                  </a:solidFill>
                </a:rPr>
                <a:t>ANALISAR</a:t>
              </a:r>
              <a:endParaRPr lang="pt-BR"/>
            </a:p>
          </p:txBody>
        </p:sp>
      </p:grpSp>
      <p:grpSp>
        <p:nvGrpSpPr>
          <p:cNvPr id="12295" name="Group 10"/>
          <p:cNvGrpSpPr>
            <a:grpSpLocks/>
          </p:cNvGrpSpPr>
          <p:nvPr/>
        </p:nvGrpSpPr>
        <p:grpSpPr bwMode="auto">
          <a:xfrm>
            <a:off x="5551489" y="4852988"/>
            <a:ext cx="2370137" cy="635000"/>
            <a:chOff x="2809" y="3550"/>
            <a:chExt cx="1493" cy="400"/>
          </a:xfrm>
        </p:grpSpPr>
        <p:sp>
          <p:nvSpPr>
            <p:cNvPr id="12318" name="Rectangle 11"/>
            <p:cNvSpPr>
              <a:spLocks noChangeArrowheads="1"/>
            </p:cNvSpPr>
            <p:nvPr/>
          </p:nvSpPr>
          <p:spPr bwMode="auto">
            <a:xfrm>
              <a:off x="2840" y="3603"/>
              <a:ext cx="1462" cy="347"/>
            </a:xfrm>
            <a:prstGeom prst="rect">
              <a:avLst/>
            </a:prstGeom>
            <a:solidFill>
              <a:srgbClr val="000000"/>
            </a:solidFill>
            <a:ln w="22225">
              <a:solidFill>
                <a:srgbClr val="000000"/>
              </a:solidFill>
              <a:miter lim="800000"/>
              <a:headEnd/>
              <a:tailEnd/>
            </a:ln>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12319" name="Rectangle 12"/>
            <p:cNvSpPr>
              <a:spLocks noChangeArrowheads="1"/>
            </p:cNvSpPr>
            <p:nvPr/>
          </p:nvSpPr>
          <p:spPr bwMode="auto">
            <a:xfrm>
              <a:off x="2809" y="3550"/>
              <a:ext cx="1461" cy="347"/>
            </a:xfrm>
            <a:prstGeom prst="rect">
              <a:avLst/>
            </a:prstGeom>
            <a:solidFill>
              <a:srgbClr val="FFFFFF"/>
            </a:solidFill>
            <a:ln w="22225">
              <a:solidFill>
                <a:srgbClr val="000000"/>
              </a:solidFill>
              <a:miter lim="800000"/>
              <a:headEnd/>
              <a:tailEnd/>
            </a:ln>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12320" name="Rectangle 13"/>
            <p:cNvSpPr>
              <a:spLocks noChangeArrowheads="1"/>
            </p:cNvSpPr>
            <p:nvPr/>
          </p:nvSpPr>
          <p:spPr bwMode="auto">
            <a:xfrm>
              <a:off x="3166" y="3631"/>
              <a:ext cx="84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sz="2100">
                  <a:solidFill>
                    <a:srgbClr val="000000"/>
                  </a:solidFill>
                </a:rPr>
                <a:t>MODELAR</a:t>
              </a:r>
              <a:endParaRPr lang="pt-BR"/>
            </a:p>
          </p:txBody>
        </p:sp>
      </p:grpSp>
      <p:sp>
        <p:nvSpPr>
          <p:cNvPr id="12296" name="Line 14"/>
          <p:cNvSpPr>
            <a:spLocks noChangeShapeType="1"/>
          </p:cNvSpPr>
          <p:nvPr/>
        </p:nvSpPr>
        <p:spPr bwMode="auto">
          <a:xfrm>
            <a:off x="2279651" y="4578351"/>
            <a:ext cx="3954463" cy="317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2297" name="Line 15"/>
          <p:cNvSpPr>
            <a:spLocks noChangeShapeType="1"/>
          </p:cNvSpPr>
          <p:nvPr/>
        </p:nvSpPr>
        <p:spPr bwMode="auto">
          <a:xfrm>
            <a:off x="4398963" y="2116139"/>
            <a:ext cx="2571750" cy="7937"/>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2298" name="Rectangle 16"/>
          <p:cNvSpPr>
            <a:spLocks noChangeArrowheads="1"/>
          </p:cNvSpPr>
          <p:nvPr/>
        </p:nvSpPr>
        <p:spPr bwMode="auto">
          <a:xfrm>
            <a:off x="4432300" y="1535114"/>
            <a:ext cx="34115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sz="2100">
                <a:solidFill>
                  <a:srgbClr val="0000CC"/>
                </a:solidFill>
              </a:rPr>
              <a:t>Documento de Requisitos</a:t>
            </a:r>
            <a:endParaRPr lang="pt-BR">
              <a:solidFill>
                <a:srgbClr val="0000CC"/>
              </a:solidFill>
            </a:endParaRPr>
          </a:p>
        </p:txBody>
      </p:sp>
      <p:sp>
        <p:nvSpPr>
          <p:cNvPr id="12299" name="Rectangle 17"/>
          <p:cNvSpPr>
            <a:spLocks noChangeArrowheads="1"/>
          </p:cNvSpPr>
          <p:nvPr/>
        </p:nvSpPr>
        <p:spPr bwMode="auto">
          <a:xfrm>
            <a:off x="5083175" y="1801814"/>
            <a:ext cx="15001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sz="2100">
                <a:solidFill>
                  <a:srgbClr val="0000CC"/>
                </a:solidFill>
              </a:rPr>
              <a:t>do Sistema</a:t>
            </a:r>
            <a:endParaRPr lang="pt-BR">
              <a:solidFill>
                <a:srgbClr val="0000CC"/>
              </a:solidFill>
            </a:endParaRPr>
          </a:p>
        </p:txBody>
      </p:sp>
      <p:sp>
        <p:nvSpPr>
          <p:cNvPr id="12300" name="Rectangle 18"/>
          <p:cNvSpPr>
            <a:spLocks noChangeArrowheads="1"/>
          </p:cNvSpPr>
          <p:nvPr/>
        </p:nvSpPr>
        <p:spPr bwMode="auto">
          <a:xfrm>
            <a:off x="5016501" y="3705226"/>
            <a:ext cx="15970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sz="2100">
                <a:solidFill>
                  <a:srgbClr val="000000"/>
                </a:solidFill>
              </a:rPr>
              <a:t>Decisões da</a:t>
            </a:r>
            <a:endParaRPr lang="pt-BR"/>
          </a:p>
        </p:txBody>
      </p:sp>
      <p:sp>
        <p:nvSpPr>
          <p:cNvPr id="12301" name="Rectangle 19"/>
          <p:cNvSpPr>
            <a:spLocks noChangeArrowheads="1"/>
          </p:cNvSpPr>
          <p:nvPr/>
        </p:nvSpPr>
        <p:spPr bwMode="auto">
          <a:xfrm>
            <a:off x="5232401" y="3954464"/>
            <a:ext cx="955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sz="2100">
                <a:solidFill>
                  <a:srgbClr val="000000"/>
                </a:solidFill>
              </a:rPr>
              <a:t>Análise</a:t>
            </a:r>
            <a:endParaRPr lang="pt-BR"/>
          </a:p>
        </p:txBody>
      </p:sp>
      <p:sp>
        <p:nvSpPr>
          <p:cNvPr id="12302" name="Rectangle 20"/>
          <p:cNvSpPr>
            <a:spLocks noChangeArrowheads="1"/>
          </p:cNvSpPr>
          <p:nvPr/>
        </p:nvSpPr>
        <p:spPr bwMode="auto">
          <a:xfrm>
            <a:off x="7788276" y="3646489"/>
            <a:ext cx="12160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sz="2100">
                <a:solidFill>
                  <a:srgbClr val="000000"/>
                </a:solidFill>
              </a:rPr>
              <a:t>Métodos,</a:t>
            </a:r>
            <a:endParaRPr lang="pt-BR"/>
          </a:p>
        </p:txBody>
      </p:sp>
      <p:sp>
        <p:nvSpPr>
          <p:cNvPr id="12303" name="Rectangle 21"/>
          <p:cNvSpPr>
            <a:spLocks noChangeArrowheads="1"/>
          </p:cNvSpPr>
          <p:nvPr/>
        </p:nvSpPr>
        <p:spPr bwMode="auto">
          <a:xfrm>
            <a:off x="7788275" y="3979864"/>
            <a:ext cx="139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sz="2100">
                <a:solidFill>
                  <a:srgbClr val="000000"/>
                </a:solidFill>
              </a:rPr>
              <a:t>Técnicas e</a:t>
            </a:r>
            <a:endParaRPr lang="pt-BR"/>
          </a:p>
        </p:txBody>
      </p:sp>
      <p:sp>
        <p:nvSpPr>
          <p:cNvPr id="12304" name="Rectangle 22"/>
          <p:cNvSpPr>
            <a:spLocks noChangeArrowheads="1"/>
          </p:cNvSpPr>
          <p:nvPr/>
        </p:nvSpPr>
        <p:spPr bwMode="auto">
          <a:xfrm>
            <a:off x="7788276" y="4330701"/>
            <a:ext cx="16922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sz="2100">
                <a:solidFill>
                  <a:srgbClr val="000000"/>
                </a:solidFill>
              </a:rPr>
              <a:t>Ferramentas</a:t>
            </a:r>
            <a:endParaRPr lang="pt-BR"/>
          </a:p>
        </p:txBody>
      </p:sp>
      <p:sp>
        <p:nvSpPr>
          <p:cNvPr id="12305" name="Line 23"/>
          <p:cNvSpPr>
            <a:spLocks noChangeShapeType="1"/>
          </p:cNvSpPr>
          <p:nvPr/>
        </p:nvSpPr>
        <p:spPr bwMode="auto">
          <a:xfrm>
            <a:off x="4511675" y="5875338"/>
            <a:ext cx="360045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2306" name="Rectangle 24"/>
          <p:cNvSpPr>
            <a:spLocks noChangeArrowheads="1"/>
          </p:cNvSpPr>
          <p:nvPr/>
        </p:nvSpPr>
        <p:spPr bwMode="auto">
          <a:xfrm>
            <a:off x="8513763" y="5038726"/>
            <a:ext cx="138018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sz="2100">
                <a:solidFill>
                  <a:srgbClr val="000000"/>
                </a:solidFill>
              </a:rPr>
              <a:t>Modelo de</a:t>
            </a:r>
            <a:endParaRPr lang="pt-BR"/>
          </a:p>
        </p:txBody>
      </p:sp>
      <p:sp>
        <p:nvSpPr>
          <p:cNvPr id="12307" name="Rectangle 25"/>
          <p:cNvSpPr>
            <a:spLocks noChangeArrowheads="1"/>
          </p:cNvSpPr>
          <p:nvPr/>
        </p:nvSpPr>
        <p:spPr bwMode="auto">
          <a:xfrm>
            <a:off x="8589963" y="5364164"/>
            <a:ext cx="13779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sz="2100">
                <a:solidFill>
                  <a:srgbClr val="000000"/>
                </a:solidFill>
              </a:rPr>
              <a:t>Análise do</a:t>
            </a:r>
            <a:endParaRPr lang="pt-BR"/>
          </a:p>
        </p:txBody>
      </p:sp>
      <p:sp>
        <p:nvSpPr>
          <p:cNvPr id="12308" name="Rectangle 26"/>
          <p:cNvSpPr>
            <a:spLocks noChangeArrowheads="1"/>
          </p:cNvSpPr>
          <p:nvPr/>
        </p:nvSpPr>
        <p:spPr bwMode="auto">
          <a:xfrm>
            <a:off x="8689976" y="5699126"/>
            <a:ext cx="10779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sz="2100">
                <a:solidFill>
                  <a:srgbClr val="000000"/>
                </a:solidFill>
              </a:rPr>
              <a:t>Sistema</a:t>
            </a:r>
            <a:endParaRPr lang="pt-BR"/>
          </a:p>
        </p:txBody>
      </p:sp>
      <p:sp>
        <p:nvSpPr>
          <p:cNvPr id="12309" name="Line 27"/>
          <p:cNvSpPr>
            <a:spLocks noChangeShapeType="1"/>
          </p:cNvSpPr>
          <p:nvPr/>
        </p:nvSpPr>
        <p:spPr bwMode="auto">
          <a:xfrm flipV="1">
            <a:off x="2279650" y="2562226"/>
            <a:ext cx="0" cy="2016125"/>
          </a:xfrm>
          <a:prstGeom prst="line">
            <a:avLst/>
          </a:prstGeom>
          <a:noFill/>
          <a:ln w="12700">
            <a:solidFill>
              <a:schemeClr val="bg2"/>
            </a:solidFill>
            <a:round/>
            <a:headEnd/>
            <a:tailEnd type="stealth" w="med" len="med"/>
          </a:ln>
          <a:extLst>
            <a:ext uri="{909E8E84-426E-40DD-AFC4-6F175D3DCCD1}">
              <a14:hiddenFill xmlns:a14="http://schemas.microsoft.com/office/drawing/2010/main">
                <a:noFill/>
              </a14:hiddenFill>
            </a:ext>
          </a:extLst>
        </p:spPr>
        <p:txBody>
          <a:bodyPr/>
          <a:lstStyle/>
          <a:p>
            <a:endParaRPr lang="pt-BR"/>
          </a:p>
        </p:txBody>
      </p:sp>
      <p:sp>
        <p:nvSpPr>
          <p:cNvPr id="12310" name="Line 28"/>
          <p:cNvSpPr>
            <a:spLocks noChangeShapeType="1"/>
          </p:cNvSpPr>
          <p:nvPr/>
        </p:nvSpPr>
        <p:spPr bwMode="auto">
          <a:xfrm>
            <a:off x="5303838" y="2130426"/>
            <a:ext cx="0" cy="93662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2311" name="Line 29"/>
          <p:cNvSpPr>
            <a:spLocks noChangeShapeType="1"/>
          </p:cNvSpPr>
          <p:nvPr/>
        </p:nvSpPr>
        <p:spPr bwMode="auto">
          <a:xfrm flipV="1">
            <a:off x="4511675" y="3714750"/>
            <a:ext cx="0" cy="21605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2312" name="Line 30"/>
          <p:cNvSpPr>
            <a:spLocks noChangeShapeType="1"/>
          </p:cNvSpPr>
          <p:nvPr/>
        </p:nvSpPr>
        <p:spPr bwMode="auto">
          <a:xfrm flipH="1">
            <a:off x="6240463" y="3573463"/>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2313" name="Line 31"/>
          <p:cNvSpPr>
            <a:spLocks noChangeShapeType="1"/>
          </p:cNvSpPr>
          <p:nvPr/>
        </p:nvSpPr>
        <p:spPr bwMode="auto">
          <a:xfrm>
            <a:off x="7608888" y="3643313"/>
            <a:ext cx="0" cy="122396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2314" name="Line 32"/>
          <p:cNvSpPr>
            <a:spLocks noChangeShapeType="1"/>
          </p:cNvSpPr>
          <p:nvPr/>
        </p:nvSpPr>
        <p:spPr bwMode="auto">
          <a:xfrm>
            <a:off x="8112125" y="5154614"/>
            <a:ext cx="0" cy="7207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2315" name="Line 33"/>
          <p:cNvSpPr>
            <a:spLocks noChangeShapeType="1"/>
          </p:cNvSpPr>
          <p:nvPr/>
        </p:nvSpPr>
        <p:spPr bwMode="auto">
          <a:xfrm>
            <a:off x="7896226" y="5154613"/>
            <a:ext cx="50482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2316" name="Line 34"/>
          <p:cNvSpPr>
            <a:spLocks noChangeShapeType="1"/>
          </p:cNvSpPr>
          <p:nvPr/>
        </p:nvSpPr>
        <p:spPr bwMode="auto">
          <a:xfrm>
            <a:off x="6959600" y="2130425"/>
            <a:ext cx="0" cy="27368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2317" name="Rectangle 35"/>
          <p:cNvSpPr>
            <a:spLocks noGrp="1" noChangeArrowheads="1"/>
          </p:cNvSpPr>
          <p:nvPr>
            <p:ph type="title"/>
          </p:nvPr>
        </p:nvSpPr>
        <p:spPr>
          <a:xfrm>
            <a:off x="2603649" y="304801"/>
            <a:ext cx="7416502" cy="1014413"/>
          </a:xfrm>
          <a:noFill/>
        </p:spPr>
        <p:txBody>
          <a:bodyPr>
            <a:normAutofit/>
          </a:bodyPr>
          <a:lstStyle/>
          <a:p>
            <a:pPr eaLnBrk="1" hangingPunct="1"/>
            <a:r>
              <a:rPr lang="pt-BR" sz="3200" b="1" dirty="0">
                <a:solidFill>
                  <a:srgbClr val="7F2075"/>
                </a:solidFill>
              </a:rPr>
              <a:t>Principais Atividades da </a:t>
            </a:r>
            <a:r>
              <a:rPr lang="pt-BR" sz="3200" b="1" dirty="0" err="1">
                <a:solidFill>
                  <a:srgbClr val="7F2075"/>
                </a:solidFill>
              </a:rPr>
              <a:t>Engª</a:t>
            </a:r>
            <a:r>
              <a:rPr lang="pt-BR" sz="3200" b="1" dirty="0">
                <a:solidFill>
                  <a:srgbClr val="7F2075"/>
                </a:solidFill>
              </a:rPr>
              <a:t> de Requisitos</a:t>
            </a:r>
          </a:p>
        </p:txBody>
      </p:sp>
    </p:spTree>
    <p:extLst>
      <p:ext uri="{BB962C8B-B14F-4D97-AF65-F5344CB8AC3E}">
        <p14:creationId xmlns:p14="http://schemas.microsoft.com/office/powerpoint/2010/main" val="323845216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178969" y="476672"/>
            <a:ext cx="5689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lIns="92075" tIns="46038" rIns="92075" bIns="46038"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pt-BR" sz="3600" b="1" dirty="0" err="1">
                <a:solidFill>
                  <a:srgbClr val="7F2075"/>
                </a:solidFill>
                <a:latin typeface="Arial" panose="020B0604020202020204" pitchFamily="34" charset="0"/>
              </a:rPr>
              <a:t>Elicitação</a:t>
            </a:r>
            <a:r>
              <a:rPr lang="pt-BR" sz="3600" b="1" dirty="0">
                <a:solidFill>
                  <a:srgbClr val="7F2075"/>
                </a:solidFill>
                <a:latin typeface="Arial" panose="020B0604020202020204" pitchFamily="34" charset="0"/>
                <a:cs typeface="Arial" panose="020B0604020202020204" pitchFamily="34" charset="0"/>
              </a:rPr>
              <a:t> </a:t>
            </a:r>
            <a:r>
              <a:rPr lang="pt-BR" sz="3600" b="1" dirty="0">
                <a:solidFill>
                  <a:srgbClr val="7F2075"/>
                </a:solidFill>
                <a:latin typeface="Arial" panose="020B0604020202020204" pitchFamily="34" charset="0"/>
              </a:rPr>
              <a:t>dos</a:t>
            </a:r>
            <a:r>
              <a:rPr lang="pt-BR" sz="3600" b="1" dirty="0">
                <a:solidFill>
                  <a:srgbClr val="7F2075"/>
                </a:solidFill>
                <a:latin typeface="Arial" panose="020B0604020202020204" pitchFamily="34" charset="0"/>
                <a:cs typeface="Arial" panose="020B0604020202020204" pitchFamily="34" charset="0"/>
              </a:rPr>
              <a:t> </a:t>
            </a:r>
            <a:r>
              <a:rPr lang="pt-BR" sz="3600" b="1" dirty="0">
                <a:solidFill>
                  <a:srgbClr val="7F2075"/>
                </a:solidFill>
                <a:latin typeface="Arial" panose="020B0604020202020204" pitchFamily="34" charset="0"/>
              </a:rPr>
              <a:t>requisitos</a:t>
            </a:r>
            <a:endParaRPr lang="en-US" sz="3600" b="1" dirty="0">
              <a:solidFill>
                <a:srgbClr val="7F2075"/>
              </a:solidFill>
              <a:latin typeface="Arial" panose="020B0604020202020204" pitchFamily="34" charset="0"/>
            </a:endParaRPr>
          </a:p>
        </p:txBody>
      </p:sp>
      <p:sp>
        <p:nvSpPr>
          <p:cNvPr id="13315" name="Rectangle 3"/>
          <p:cNvSpPr>
            <a:spLocks noChangeArrowheads="1"/>
          </p:cNvSpPr>
          <p:nvPr/>
        </p:nvSpPr>
        <p:spPr bwMode="auto">
          <a:xfrm>
            <a:off x="2783632" y="1628800"/>
            <a:ext cx="7667898"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a:lstStyle>
            <a:lvl1pPr marL="342900" indent="-34290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a:lnSpc>
                <a:spcPct val="120000"/>
              </a:lnSpc>
              <a:spcBef>
                <a:spcPct val="20000"/>
              </a:spcBef>
              <a:buClr>
                <a:srgbClr val="A50021"/>
              </a:buClr>
              <a:buFont typeface="Wingdings" panose="05000000000000000000" pitchFamily="2" charset="2"/>
              <a:buChar char="t"/>
            </a:pPr>
            <a:r>
              <a:rPr lang="pt-BR" sz="2000">
                <a:latin typeface="Arial" panose="020B0604020202020204" pitchFamily="34" charset="0"/>
                <a:ea typeface="Arial Unicode MS" panose="020B0604020202020204" pitchFamily="34" charset="-128"/>
                <a:cs typeface="Times New Roman" panose="02020603050405020304" pitchFamily="18" charset="0"/>
              </a:rPr>
              <a:t>Nesta fase o engenheiro de requisitos procura captar os requisitos do software, buscando obter conhecimento do domínio do problema. </a:t>
            </a:r>
          </a:p>
          <a:p>
            <a:pPr algn="just">
              <a:lnSpc>
                <a:spcPct val="120000"/>
              </a:lnSpc>
              <a:spcBef>
                <a:spcPct val="20000"/>
              </a:spcBef>
              <a:buClr>
                <a:srgbClr val="A50021"/>
              </a:buClr>
              <a:buFont typeface="Wingdings" panose="05000000000000000000" pitchFamily="2" charset="2"/>
              <a:buChar char="t"/>
            </a:pPr>
            <a:r>
              <a:rPr lang="pt-BR" sz="2000">
                <a:latin typeface="Arial" panose="020B0604020202020204" pitchFamily="34" charset="0"/>
                <a:ea typeface="Arial Unicode MS" panose="020B0604020202020204" pitchFamily="34" charset="-128"/>
                <a:cs typeface="Times New Roman" panose="02020603050405020304" pitchFamily="18" charset="0"/>
              </a:rPr>
              <a:t>ELICITAR: descobrir, tornar explícito, obter o máximo de informações para o conhecimento do objeto em questão.</a:t>
            </a:r>
          </a:p>
          <a:p>
            <a:pPr algn="just">
              <a:lnSpc>
                <a:spcPct val="120000"/>
              </a:lnSpc>
              <a:spcBef>
                <a:spcPct val="20000"/>
              </a:spcBef>
              <a:buClr>
                <a:srgbClr val="A50021"/>
              </a:buClr>
              <a:buFont typeface="Wingdings" panose="05000000000000000000" pitchFamily="2" charset="2"/>
              <a:buChar char="t"/>
            </a:pPr>
            <a:r>
              <a:rPr lang="pt-BR" sz="2000">
                <a:latin typeface="Arial" panose="020B0604020202020204" pitchFamily="34" charset="0"/>
                <a:ea typeface="Arial Unicode MS" panose="020B0604020202020204" pitchFamily="34" charset="-128"/>
                <a:cs typeface="Times New Roman" panose="02020603050405020304" pitchFamily="18" charset="0"/>
              </a:rPr>
              <a:t>Cabe à </a:t>
            </a:r>
            <a:r>
              <a:rPr lang="pt-BR" sz="2000" err="1">
                <a:latin typeface="Arial" panose="020B0604020202020204" pitchFamily="34" charset="0"/>
                <a:ea typeface="Arial Unicode MS" panose="020B0604020202020204" pitchFamily="34" charset="-128"/>
                <a:cs typeface="Times New Roman" panose="02020603050405020304" pitchFamily="18" charset="0"/>
              </a:rPr>
              <a:t>elicitação</a:t>
            </a:r>
            <a:r>
              <a:rPr lang="pt-BR" sz="2000">
                <a:latin typeface="Arial" panose="020B0604020202020204" pitchFamily="34" charset="0"/>
                <a:ea typeface="Arial Unicode MS" panose="020B0604020202020204" pitchFamily="34" charset="-128"/>
                <a:cs typeface="Times New Roman" panose="02020603050405020304" pitchFamily="18" charset="0"/>
              </a:rPr>
              <a:t> a tarefa de identificar os fatos relacionados aos requisitos do Sistema, de forma a prover o mais correto e mais completo entendimento do que é demandado do software.</a:t>
            </a:r>
          </a:p>
          <a:p>
            <a:pPr algn="just">
              <a:lnSpc>
                <a:spcPct val="120000"/>
              </a:lnSpc>
              <a:spcBef>
                <a:spcPct val="20000"/>
              </a:spcBef>
              <a:buClr>
                <a:srgbClr val="A50021"/>
              </a:buClr>
              <a:buFont typeface="Wingdings" panose="05000000000000000000" pitchFamily="2" charset="2"/>
              <a:buChar char="t"/>
            </a:pPr>
            <a:r>
              <a:rPr lang="pt-BR" sz="2000">
                <a:latin typeface="Arial" panose="020B0604020202020204" pitchFamily="34" charset="0"/>
                <a:ea typeface="Arial Unicode MS" panose="020B0604020202020204" pitchFamily="34" charset="-128"/>
                <a:cs typeface="Times New Roman" panose="02020603050405020304" pitchFamily="18" charset="0"/>
              </a:rPr>
              <a:t>Para alcançar tal objetivo, esta fase utiliza três atividades principais: identificação das fontes de informação; coleta de fatos e comunicação, além de ferramentas, pessoal e métodos.</a:t>
            </a:r>
          </a:p>
        </p:txBody>
      </p:sp>
    </p:spTree>
    <p:extLst>
      <p:ext uri="{BB962C8B-B14F-4D97-AF65-F5344CB8AC3E}">
        <p14:creationId xmlns:p14="http://schemas.microsoft.com/office/powerpoint/2010/main" val="228363965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1086040" y="2420692"/>
            <a:ext cx="1800225" cy="1296537"/>
          </a:xfrm>
          <a:prstGeom prst="rect">
            <a:avLst/>
          </a:prstGeom>
          <a:gradFill rotWithShape="1">
            <a:gsLst>
              <a:gs pos="0">
                <a:srgbClr val="FFFFFF"/>
              </a:gs>
              <a:gs pos="100000">
                <a:srgbClr val="99CCFF"/>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spcBef>
                <a:spcPct val="20000"/>
              </a:spcBef>
              <a:buClr>
                <a:schemeClr val="accent2"/>
              </a:buClr>
              <a:buFont typeface="Wingdings" panose="05000000000000000000" pitchFamily="2" charset="2"/>
              <a:buNone/>
            </a:pPr>
            <a:r>
              <a:rPr lang="pt-BR" sz="2100" dirty="0"/>
              <a:t> </a:t>
            </a:r>
            <a:r>
              <a:rPr lang="pt-BR" sz="2100" dirty="0" err="1"/>
              <a:t>Elicitação</a:t>
            </a:r>
            <a:r>
              <a:rPr lang="pt-BR" sz="2100" dirty="0"/>
              <a:t> dos Requisitos</a:t>
            </a:r>
          </a:p>
        </p:txBody>
      </p:sp>
      <p:sp>
        <p:nvSpPr>
          <p:cNvPr id="14339" name="Rectangle 3"/>
          <p:cNvSpPr>
            <a:spLocks noChangeArrowheads="1"/>
          </p:cNvSpPr>
          <p:nvPr/>
        </p:nvSpPr>
        <p:spPr bwMode="auto">
          <a:xfrm>
            <a:off x="3354480" y="980728"/>
            <a:ext cx="7206017" cy="557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a:lstStyle/>
          <a:p>
            <a:pPr marL="342900" indent="-342900" algn="just" eaLnBrk="0" hangingPunct="0">
              <a:lnSpc>
                <a:spcPct val="120000"/>
              </a:lnSpc>
              <a:spcBef>
                <a:spcPct val="20000"/>
              </a:spcBef>
              <a:buClr>
                <a:srgbClr val="A50021"/>
              </a:buClr>
              <a:buFont typeface="Wingdings" panose="05000000000000000000" pitchFamily="2" charset="2"/>
              <a:buChar char="t"/>
            </a:pPr>
            <a:r>
              <a:rPr lang="pt-BR" sz="2000">
                <a:latin typeface="Arial" panose="020B0604020202020204" pitchFamily="34" charset="0"/>
                <a:ea typeface="Arial Unicode MS" panose="020B0604020202020204" pitchFamily="34" charset="-128"/>
                <a:cs typeface="Times New Roman" panose="02020603050405020304" pitchFamily="18" charset="0"/>
              </a:rPr>
              <a:t> Obter informação sobre domínio do problema e sistema atual (Antes de manter as reuniões com os clientes e usuários e identificar os requisitos, é fundamental conhecer o domínio do problema e os contextos organizacional e operacional (situação atual). A equipe responsável pelo levantamento deve se familiarizar com o vocabulário próprio do domínio a ser considerado. </a:t>
            </a:r>
          </a:p>
          <a:p>
            <a:pPr marL="342900" indent="-342900" algn="just" eaLnBrk="0" hangingPunct="0">
              <a:lnSpc>
                <a:spcPct val="120000"/>
              </a:lnSpc>
              <a:spcBef>
                <a:spcPct val="20000"/>
              </a:spcBef>
              <a:buClr>
                <a:srgbClr val="A50021"/>
              </a:buClr>
              <a:buFont typeface="Wingdings" panose="05000000000000000000" pitchFamily="2" charset="2"/>
              <a:buChar char="t"/>
            </a:pPr>
            <a:r>
              <a:rPr lang="pt-BR" sz="2000">
                <a:latin typeface="Arial" panose="020B0604020202020204" pitchFamily="34" charset="0"/>
                <a:ea typeface="Arial Unicode MS" panose="020B0604020202020204" pitchFamily="34" charset="-128"/>
                <a:cs typeface="Times New Roman" panose="02020603050405020304" pitchFamily="18" charset="0"/>
              </a:rPr>
              <a:t>Preparar e realizar reuniões de levantamento /negociações (Utilizar técnicas específicas para o levantamento de requisitos e técnicas de negociação).</a:t>
            </a:r>
          </a:p>
          <a:p>
            <a:pPr marL="342900" indent="-342900" algn="just" eaLnBrk="0" hangingPunct="0">
              <a:lnSpc>
                <a:spcPct val="120000"/>
              </a:lnSpc>
              <a:spcBef>
                <a:spcPct val="20000"/>
              </a:spcBef>
              <a:buClr>
                <a:srgbClr val="A50021"/>
              </a:buClr>
              <a:buFont typeface="Wingdings" panose="05000000000000000000" pitchFamily="2" charset="2"/>
              <a:buChar char="t"/>
            </a:pPr>
            <a:r>
              <a:rPr lang="pt-BR" sz="2000">
                <a:latin typeface="Arial" panose="020B0604020202020204" pitchFamily="34" charset="0"/>
                <a:ea typeface="Arial Unicode MS" panose="020B0604020202020204" pitchFamily="34" charset="-128"/>
                <a:cs typeface="Times New Roman" panose="02020603050405020304" pitchFamily="18" charset="0"/>
              </a:rPr>
              <a:t>Identificar e revisar os objetivos do sistema (Identificar e revisar quais informações relevantes para o cliente que o sistema deverá gerir e armazenar.)</a:t>
            </a:r>
          </a:p>
          <a:p>
            <a:pPr marL="342900" indent="-342900" algn="just" eaLnBrk="0" hangingPunct="0">
              <a:lnSpc>
                <a:spcPct val="120000"/>
              </a:lnSpc>
              <a:spcBef>
                <a:spcPct val="20000"/>
              </a:spcBef>
              <a:buClr>
                <a:srgbClr val="A50021"/>
              </a:buClr>
              <a:buFont typeface="Wingdings" panose="05000000000000000000" pitchFamily="2" charset="2"/>
              <a:buChar char="t"/>
            </a:pPr>
            <a:r>
              <a:rPr lang="pt-BR" sz="2000">
                <a:latin typeface="Arial" panose="020B0604020202020204" pitchFamily="34" charset="0"/>
                <a:ea typeface="Arial Unicode MS" panose="020B0604020202020204" pitchFamily="34" charset="-128"/>
                <a:cs typeface="Times New Roman" panose="02020603050405020304" pitchFamily="18" charset="0"/>
              </a:rPr>
              <a:t>Identificar e revisar os requisitos funcionais </a:t>
            </a:r>
          </a:p>
          <a:p>
            <a:pPr marL="342900" indent="-342900" algn="just" eaLnBrk="0" hangingPunct="0">
              <a:lnSpc>
                <a:spcPct val="120000"/>
              </a:lnSpc>
              <a:spcBef>
                <a:spcPct val="20000"/>
              </a:spcBef>
              <a:buClr>
                <a:srgbClr val="A50021"/>
              </a:buClr>
              <a:buFont typeface="Wingdings" panose="05000000000000000000" pitchFamily="2" charset="2"/>
              <a:buChar char="t"/>
            </a:pPr>
            <a:r>
              <a:rPr lang="pt-BR" sz="2000">
                <a:latin typeface="Arial" panose="020B0604020202020204" pitchFamily="34" charset="0"/>
                <a:ea typeface="Arial Unicode MS" panose="020B0604020202020204" pitchFamily="34" charset="-128"/>
                <a:cs typeface="Times New Roman" panose="02020603050405020304" pitchFamily="18" charset="0"/>
              </a:rPr>
              <a:t>Identificar e revisar os requisitos não funcionais </a:t>
            </a:r>
          </a:p>
        </p:txBody>
      </p:sp>
      <p:sp>
        <p:nvSpPr>
          <p:cNvPr id="14340" name="Rectangle 4"/>
          <p:cNvSpPr>
            <a:spLocks noChangeArrowheads="1"/>
          </p:cNvSpPr>
          <p:nvPr/>
        </p:nvSpPr>
        <p:spPr bwMode="auto">
          <a:xfrm>
            <a:off x="3789148" y="339378"/>
            <a:ext cx="6336679"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lIns="92075" tIns="46038" rIns="92075" bIns="46038" anchor="ctr"/>
          <a:lstStyle/>
          <a:p>
            <a:pPr algn="ctr" eaLnBrk="0" hangingPunct="0"/>
            <a:r>
              <a:rPr lang="pt-BR" sz="3600" b="1" dirty="0" err="1">
                <a:solidFill>
                  <a:srgbClr val="7F2075"/>
                </a:solidFill>
                <a:latin typeface="Arial" panose="020B0604020202020204" pitchFamily="34" charset="0"/>
              </a:rPr>
              <a:t>Elicitação</a:t>
            </a:r>
            <a:r>
              <a:rPr lang="pt-BR" sz="3600" b="1" dirty="0">
                <a:solidFill>
                  <a:srgbClr val="7F2075"/>
                </a:solidFill>
                <a:latin typeface="Arial" panose="020B0604020202020204" pitchFamily="34" charset="0"/>
              </a:rPr>
              <a:t> dos requisitos</a:t>
            </a:r>
            <a:endParaRPr lang="en-US" sz="3600" b="1" dirty="0">
              <a:solidFill>
                <a:srgbClr val="7F2075"/>
              </a:solidFill>
              <a:latin typeface="Arial" panose="020B0604020202020204" pitchFamily="34" charset="0"/>
            </a:endParaRPr>
          </a:p>
        </p:txBody>
      </p:sp>
      <p:sp>
        <p:nvSpPr>
          <p:cNvPr id="14341" name="AutoShape 5"/>
          <p:cNvSpPr>
            <a:spLocks noChangeArrowheads="1"/>
          </p:cNvSpPr>
          <p:nvPr/>
        </p:nvSpPr>
        <p:spPr bwMode="auto">
          <a:xfrm>
            <a:off x="3432176" y="2708276"/>
            <a:ext cx="215553" cy="360685"/>
          </a:xfrm>
          <a:prstGeom prst="rightArrow">
            <a:avLst>
              <a:gd name="adj1" fmla="val 50000"/>
              <a:gd name="adj2" fmla="val 29029"/>
            </a:avLst>
          </a:prstGeom>
          <a:solidFill>
            <a:srgbClr val="FFFF00"/>
          </a:solidFill>
          <a:ln w="12700">
            <a:solidFill>
              <a:schemeClr val="bg2"/>
            </a:solidFill>
            <a:miter lim="800000"/>
            <a:headEnd type="none" w="sm" len="sm"/>
            <a:tailEnd type="none" w="sm" len="sm"/>
          </a:ln>
        </p:spPr>
        <p:txBody>
          <a:bodyPr wrap="none"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endParaRPr lang="en-US" sz="2400" u="sng">
              <a:solidFill>
                <a:schemeClr val="bg2"/>
              </a:solidFill>
              <a:latin typeface="Arial" panose="020B0604020202020204" pitchFamily="34" charset="0"/>
            </a:endParaRPr>
          </a:p>
        </p:txBody>
      </p:sp>
    </p:spTree>
    <p:extLst>
      <p:ext uri="{BB962C8B-B14F-4D97-AF65-F5344CB8AC3E}">
        <p14:creationId xmlns:p14="http://schemas.microsoft.com/office/powerpoint/2010/main" val="345764090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xmlns="" id="{791EABC9-8C2E-1149-A792-7DE1BEA860ED}"/>
              </a:ext>
            </a:extLst>
          </p:cNvPr>
          <p:cNvPicPr>
            <a:picLocks noChangeAspect="1"/>
          </p:cNvPicPr>
          <p:nvPr/>
        </p:nvPicPr>
        <p:blipFill>
          <a:blip r:embed="rId2">
            <a:extLst>
              <a:ext uri="{96DAC541-7B7A-43D3-8B79-37D633B846F1}">
                <asvg:svgBlip xmlns:asvg="http://schemas.microsoft.com/office/drawing/2016/SVG/main" xmlns="" r:embed="rId3"/>
              </a:ext>
            </a:extLst>
          </a:blip>
          <a:srcRect/>
          <a:stretch/>
        </p:blipFill>
        <p:spPr>
          <a:xfrm>
            <a:off x="479257" y="2751566"/>
            <a:ext cx="4171034" cy="573791"/>
          </a:xfrm>
          <a:prstGeom prst="rect">
            <a:avLst/>
          </a:prstGeom>
        </p:spPr>
      </p:pic>
      <p:pic>
        <p:nvPicPr>
          <p:cNvPr id="9" name="Gráfico 8">
            <a:extLst>
              <a:ext uri="{FF2B5EF4-FFF2-40B4-BE49-F238E27FC236}">
                <a16:creationId xmlns:a16="http://schemas.microsoft.com/office/drawing/2014/main" xmlns="" id="{86A8B8F6-03FD-194B-91F8-5C7B9D64BC7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21233151">
            <a:off x="7306464" y="373895"/>
            <a:ext cx="8093652" cy="7136338"/>
          </a:xfrm>
          <a:prstGeom prst="rect">
            <a:avLst/>
          </a:prstGeom>
        </p:spPr>
      </p:pic>
      <p:pic>
        <p:nvPicPr>
          <p:cNvPr id="11" name="Gráfico 10">
            <a:extLst>
              <a:ext uri="{FF2B5EF4-FFF2-40B4-BE49-F238E27FC236}">
                <a16:creationId xmlns:a16="http://schemas.microsoft.com/office/drawing/2014/main" xmlns="" id="{46FB0812-3D0F-3A4A-B661-7CE74D211AD0}"/>
              </a:ext>
            </a:extLst>
          </p:cNvPr>
          <p:cNvPicPr>
            <a:picLocks noChangeAspect="1"/>
          </p:cNvPicPr>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xmlns="" r:embed="rId7"/>
              </a:ext>
            </a:extLst>
          </a:blip>
          <a:srcRect b="74574"/>
          <a:stretch/>
        </p:blipFill>
        <p:spPr>
          <a:xfrm>
            <a:off x="9531986" y="1700391"/>
            <a:ext cx="1141928" cy="544399"/>
          </a:xfrm>
          <a:prstGeom prst="rect">
            <a:avLst/>
          </a:prstGeom>
        </p:spPr>
      </p:pic>
      <p:sp>
        <p:nvSpPr>
          <p:cNvPr id="13" name="TextBox 9">
            <a:extLst>
              <a:ext uri="{FF2B5EF4-FFF2-40B4-BE49-F238E27FC236}">
                <a16:creationId xmlns:a16="http://schemas.microsoft.com/office/drawing/2014/main" xmlns="" id="{BB8EBD78-D4F7-C148-8FB5-E85B70B8B3CE}"/>
              </a:ext>
            </a:extLst>
          </p:cNvPr>
          <p:cNvSpPr txBox="1"/>
          <p:nvPr/>
        </p:nvSpPr>
        <p:spPr>
          <a:xfrm>
            <a:off x="8642287" y="2334484"/>
            <a:ext cx="3070456" cy="285001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lvl="0" algn="ctr">
              <a:buClr>
                <a:srgbClr val="22A29C"/>
              </a:buClr>
              <a:buSzPct val="65000"/>
              <a:defRPr sz="7000">
                <a:solidFill>
                  <a:srgbClr val="E94A41"/>
                </a:solidFill>
                <a:latin typeface="AmsiPro-Ultra"/>
                <a:ea typeface="AmsiPro-Ultra"/>
                <a:cs typeface="AmsiPro-Ultra"/>
                <a:sym typeface="AmsiPro-Ultra"/>
              </a:defRPr>
            </a:pPr>
            <a:r>
              <a:rPr lang="pt-BR" sz="2000">
                <a:solidFill>
                  <a:schemeClr val="bg1"/>
                </a:solidFill>
                <a:latin typeface="Calibri Light" panose="020F0302020204030204" pitchFamily="34" charset="0"/>
                <a:cs typeface="Calibri Light" panose="020F0302020204030204" pitchFamily="34" charset="0"/>
              </a:rPr>
              <a:t>Somos fascinados pela </a:t>
            </a:r>
            <a:br>
              <a:rPr lang="pt-BR" sz="2000">
                <a:solidFill>
                  <a:schemeClr val="bg1"/>
                </a:solidFill>
                <a:latin typeface="Calibri Light" panose="020F0302020204030204" pitchFamily="34" charset="0"/>
                <a:cs typeface="Calibri Light" panose="020F0302020204030204" pitchFamily="34" charset="0"/>
              </a:rPr>
            </a:br>
            <a:r>
              <a:rPr lang="pt-BR" sz="2000">
                <a:solidFill>
                  <a:schemeClr val="bg1"/>
                </a:solidFill>
                <a:latin typeface="Calibri Light" panose="020F0302020204030204" pitchFamily="34" charset="0"/>
                <a:cs typeface="Calibri Light" panose="020F0302020204030204" pitchFamily="34" charset="0"/>
              </a:rPr>
              <a:t>magia da educação: </a:t>
            </a:r>
            <a:br>
              <a:rPr lang="pt-BR" sz="2000">
                <a:solidFill>
                  <a:schemeClr val="bg1"/>
                </a:solidFill>
                <a:latin typeface="Calibri Light" panose="020F0302020204030204" pitchFamily="34" charset="0"/>
                <a:cs typeface="Calibri Light" panose="020F0302020204030204" pitchFamily="34" charset="0"/>
              </a:rPr>
            </a:br>
            <a:r>
              <a:rPr lang="pt-BR" sz="2000" b="1">
                <a:solidFill>
                  <a:schemeClr val="bg1"/>
                </a:solidFill>
                <a:latin typeface="Calibri" panose="020F0502020204030204" pitchFamily="34" charset="0"/>
                <a:cs typeface="Calibri" panose="020F0502020204030204" pitchFamily="34" charset="0"/>
              </a:rPr>
              <a:t>acreditamos que só ela pode transformar vidas. </a:t>
            </a:r>
            <a:r>
              <a:rPr lang="pt-BR" sz="2000">
                <a:solidFill>
                  <a:schemeClr val="bg1"/>
                </a:solidFill>
                <a:latin typeface="Calibri Light" panose="020F0302020204030204" pitchFamily="34" charset="0"/>
                <a:cs typeface="Calibri Light" panose="020F0302020204030204" pitchFamily="34" charset="0"/>
              </a:rPr>
              <a:t>Essa é a essência que nos </a:t>
            </a:r>
            <a:br>
              <a:rPr lang="pt-BR" sz="2000">
                <a:solidFill>
                  <a:schemeClr val="bg1"/>
                </a:solidFill>
                <a:latin typeface="Calibri Light" panose="020F0302020204030204" pitchFamily="34" charset="0"/>
                <a:cs typeface="Calibri Light" panose="020F0302020204030204" pitchFamily="34" charset="0"/>
              </a:rPr>
            </a:br>
            <a:r>
              <a:rPr lang="pt-BR" sz="2000">
                <a:solidFill>
                  <a:schemeClr val="bg1"/>
                </a:solidFill>
                <a:latin typeface="Calibri Light" panose="020F0302020204030204" pitchFamily="34" charset="0"/>
                <a:cs typeface="Calibri Light" panose="020F0302020204030204" pitchFamily="34" charset="0"/>
              </a:rPr>
              <a:t>faz ser diferentes. </a:t>
            </a:r>
            <a:br>
              <a:rPr lang="pt-BR" sz="2000">
                <a:solidFill>
                  <a:schemeClr val="bg1"/>
                </a:solidFill>
                <a:latin typeface="Calibri Light" panose="020F0302020204030204" pitchFamily="34" charset="0"/>
                <a:cs typeface="Calibri Light" panose="020F0302020204030204" pitchFamily="34" charset="0"/>
              </a:rPr>
            </a:br>
            <a:r>
              <a:rPr lang="pt-BR" sz="2000">
                <a:solidFill>
                  <a:schemeClr val="bg1"/>
                </a:solidFill>
                <a:latin typeface="Calibri Light" panose="020F0302020204030204" pitchFamily="34" charset="0"/>
                <a:cs typeface="Calibri Light" panose="020F0302020204030204" pitchFamily="34" charset="0"/>
              </a:rPr>
              <a:t>Esse é o jeito </a:t>
            </a:r>
            <a:br>
              <a:rPr lang="pt-BR" sz="2000">
                <a:solidFill>
                  <a:schemeClr val="bg1"/>
                </a:solidFill>
                <a:latin typeface="Calibri Light" panose="020F0302020204030204" pitchFamily="34" charset="0"/>
                <a:cs typeface="Calibri Light" panose="020F0302020204030204" pitchFamily="34" charset="0"/>
              </a:rPr>
            </a:br>
            <a:r>
              <a:rPr lang="pt-BR" sz="2000">
                <a:solidFill>
                  <a:schemeClr val="bg1"/>
                </a:solidFill>
                <a:latin typeface="Calibri Light" panose="020F0302020204030204" pitchFamily="34" charset="0"/>
                <a:cs typeface="Calibri Light" panose="020F0302020204030204" pitchFamily="34" charset="0"/>
              </a:rPr>
              <a:t>de ser da Ânima. </a:t>
            </a:r>
          </a:p>
          <a:p>
            <a:pPr lvl="0" algn="ctr">
              <a:lnSpc>
                <a:spcPct val="80000"/>
              </a:lnSpc>
              <a:defRPr sz="7000">
                <a:solidFill>
                  <a:srgbClr val="E94A41"/>
                </a:solidFill>
                <a:latin typeface="AmsiPro-Ultra"/>
                <a:ea typeface="AmsiPro-Ultra"/>
                <a:cs typeface="AmsiPro-Ultra"/>
                <a:sym typeface="AmsiPro-Ultra"/>
              </a:defRPr>
            </a:pPr>
            <a:endParaRPr lang="pt-BR" sz="2400" b="1">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607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ppt_y</p:attrName>
                                        </p:attrNameLst>
                                      </p:cBhvr>
                                      <p:tavLst>
                                        <p:tav tm="0">
                                          <p:val>
                                            <p:strVal val="#ppt_y-#ppt_h*1.125000"/>
                                          </p:val>
                                        </p:tav>
                                        <p:tav tm="100000">
                                          <p:val>
                                            <p:strVal val="#ppt_y"/>
                                          </p:val>
                                        </p:tav>
                                      </p:tavLst>
                                    </p:anim>
                                    <p:animEffect transition="in" filter="wipe(down)">
                                      <p:cBhvr>
                                        <p:cTn id="14" dur="500"/>
                                        <p:tgtEl>
                                          <p:spTgt spid="11"/>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999657" y="332657"/>
            <a:ext cx="6848177" cy="1216025"/>
          </a:xfrm>
        </p:spPr>
        <p:txBody>
          <a:bodyPr/>
          <a:lstStyle/>
          <a:p>
            <a:pPr algn="ctr" eaLnBrk="1" hangingPunct="1"/>
            <a:r>
              <a:rPr lang="pt-BR" sz="3000" b="1" dirty="0">
                <a:solidFill>
                  <a:srgbClr val="7F2075"/>
                </a:solidFill>
              </a:rPr>
              <a:t>Necessidades da </a:t>
            </a:r>
            <a:r>
              <a:rPr lang="pt-BR" sz="3000" b="1" dirty="0" err="1">
                <a:solidFill>
                  <a:srgbClr val="7F2075"/>
                </a:solidFill>
              </a:rPr>
              <a:t>Elicitação</a:t>
            </a:r>
            <a:endParaRPr lang="pt-BR" sz="3000" b="1" dirty="0">
              <a:solidFill>
                <a:srgbClr val="7F2075"/>
              </a:solidFill>
            </a:endParaRPr>
          </a:p>
        </p:txBody>
      </p:sp>
      <p:sp>
        <p:nvSpPr>
          <p:cNvPr id="98307" name="Rectangle 3"/>
          <p:cNvSpPr>
            <a:spLocks noGrp="1" noChangeArrowheads="1"/>
          </p:cNvSpPr>
          <p:nvPr>
            <p:ph idx="1"/>
          </p:nvPr>
        </p:nvSpPr>
        <p:spPr>
          <a:xfrm>
            <a:off x="2999656" y="1844824"/>
            <a:ext cx="7128792" cy="4176464"/>
          </a:xfrm>
        </p:spPr>
        <p:txBody>
          <a:bodyPr rtlCol="0">
            <a:normAutofit fontScale="92500" lnSpcReduction="10000"/>
          </a:bodyPr>
          <a:lstStyle/>
          <a:p>
            <a:pPr marL="528638" indent="-528638" defTabSz="762000">
              <a:lnSpc>
                <a:spcPct val="130000"/>
              </a:lnSpc>
              <a:defRPr/>
            </a:pPr>
            <a:r>
              <a:rPr lang="pt-BR" sz="2600" b="1" i="1" dirty="0">
                <a:solidFill>
                  <a:srgbClr val="0000CC"/>
                </a:solidFill>
                <a:effectLst>
                  <a:outerShdw blurRad="38100" dist="38100" dir="2700000" algn="tl">
                    <a:srgbClr val="C0C0C0"/>
                  </a:outerShdw>
                </a:effectLst>
              </a:rPr>
              <a:t>Faz</a:t>
            </a:r>
            <a:r>
              <a:rPr lang="pt-BR" sz="2600" dirty="0"/>
              <a:t>	    </a:t>
            </a:r>
            <a:r>
              <a:rPr lang="pt-BR" sz="2200" dirty="0"/>
              <a:t>Coleta de Fatos</a:t>
            </a:r>
          </a:p>
          <a:p>
            <a:pPr marL="528638" indent="-528638" defTabSz="762000">
              <a:lnSpc>
                <a:spcPct val="130000"/>
              </a:lnSpc>
              <a:defRPr/>
            </a:pPr>
            <a:r>
              <a:rPr lang="pt-BR" sz="2600" b="1" i="1" dirty="0">
                <a:solidFill>
                  <a:srgbClr val="0000CC"/>
                </a:solidFill>
                <a:effectLst>
                  <a:outerShdw blurRad="38100" dist="38100" dir="2700000" algn="tl">
                    <a:srgbClr val="C0C0C0"/>
                  </a:outerShdw>
                </a:effectLst>
              </a:rPr>
              <a:t>Faz</a:t>
            </a:r>
            <a:r>
              <a:rPr lang="pt-BR" sz="2200" dirty="0"/>
              <a:t>	     Identificação de Fontes de Informação</a:t>
            </a:r>
          </a:p>
          <a:p>
            <a:pPr marL="528638" indent="-528638" defTabSz="762000">
              <a:lnSpc>
                <a:spcPct val="130000"/>
              </a:lnSpc>
              <a:defRPr/>
            </a:pPr>
            <a:r>
              <a:rPr lang="pt-BR" sz="2600" b="1" i="1" dirty="0">
                <a:solidFill>
                  <a:srgbClr val="0000CC"/>
                </a:solidFill>
                <a:effectLst>
                  <a:outerShdw blurRad="38100" dist="38100" dir="2700000" algn="tl">
                    <a:srgbClr val="C0C0C0"/>
                  </a:outerShdw>
                </a:effectLst>
              </a:rPr>
              <a:t>Faz</a:t>
            </a:r>
            <a:r>
              <a:rPr lang="pt-BR" sz="2200" dirty="0"/>
              <a:t>	    </a:t>
            </a:r>
            <a:r>
              <a:rPr lang="pt-BR" sz="2200" dirty="0" smtClean="0"/>
              <a:t>Comunicação</a:t>
            </a:r>
            <a:endParaRPr lang="pt-BR" sz="2200" dirty="0"/>
          </a:p>
          <a:p>
            <a:pPr marL="528638" indent="-528638" defTabSz="762000">
              <a:lnSpc>
                <a:spcPct val="130000"/>
              </a:lnSpc>
              <a:defRPr/>
            </a:pPr>
            <a:r>
              <a:rPr lang="pt-BR" sz="2600" b="1" i="1" dirty="0">
                <a:solidFill>
                  <a:srgbClr val="0000CC"/>
                </a:solidFill>
                <a:effectLst>
                  <a:outerShdw blurRad="38100" dist="38100" dir="2700000" algn="tl">
                    <a:srgbClr val="C0C0C0"/>
                  </a:outerShdw>
                </a:effectLst>
              </a:rPr>
              <a:t>Faz/Usa</a:t>
            </a:r>
            <a:r>
              <a:rPr lang="pt-BR" sz="2200" dirty="0"/>
              <a:t>    Ferramentas</a:t>
            </a:r>
          </a:p>
          <a:p>
            <a:pPr marL="528638" indent="-528638" defTabSz="762000">
              <a:lnSpc>
                <a:spcPct val="130000"/>
              </a:lnSpc>
              <a:defRPr/>
            </a:pPr>
            <a:r>
              <a:rPr lang="pt-BR" sz="2600" b="1" i="1" dirty="0">
                <a:solidFill>
                  <a:srgbClr val="0000CC"/>
                </a:solidFill>
                <a:effectLst>
                  <a:outerShdw blurRad="38100" dist="38100" dir="2700000" algn="tl">
                    <a:srgbClr val="C0C0C0"/>
                  </a:outerShdw>
                </a:effectLst>
              </a:rPr>
              <a:t>Usa</a:t>
            </a:r>
            <a:r>
              <a:rPr lang="pt-BR" sz="2200" dirty="0"/>
              <a:t>	    Pessoal</a:t>
            </a:r>
          </a:p>
          <a:p>
            <a:pPr marL="528638" indent="-528638" defTabSz="762000">
              <a:lnSpc>
                <a:spcPct val="130000"/>
              </a:lnSpc>
              <a:defRPr/>
            </a:pPr>
            <a:r>
              <a:rPr lang="pt-BR" sz="2600" b="1" i="1" dirty="0">
                <a:solidFill>
                  <a:srgbClr val="0000CC"/>
                </a:solidFill>
                <a:effectLst>
                  <a:outerShdw blurRad="38100" dist="38100" dir="2700000" algn="tl">
                    <a:srgbClr val="C0C0C0"/>
                  </a:outerShdw>
                </a:effectLst>
              </a:rPr>
              <a:t>Usa</a:t>
            </a:r>
            <a:r>
              <a:rPr lang="pt-BR" sz="2200" dirty="0"/>
              <a:t>	    Métodos</a:t>
            </a:r>
          </a:p>
          <a:p>
            <a:pPr marL="528638" indent="-528638" defTabSz="762000">
              <a:lnSpc>
                <a:spcPct val="130000"/>
              </a:lnSpc>
              <a:defRPr/>
            </a:pPr>
            <a:r>
              <a:rPr lang="pt-BR" sz="2600" b="1" i="1" dirty="0">
                <a:solidFill>
                  <a:srgbClr val="0000CC"/>
                </a:solidFill>
                <a:effectLst>
                  <a:outerShdw blurRad="38100" dist="38100" dir="2700000" algn="tl">
                    <a:srgbClr val="C0C0C0"/>
                  </a:outerShdw>
                </a:effectLst>
              </a:rPr>
              <a:t>Depende de</a:t>
            </a:r>
            <a:r>
              <a:rPr lang="pt-BR" sz="2200" b="1" i="1" dirty="0">
                <a:effectLst>
                  <a:outerShdw blurRad="38100" dist="38100" dir="2700000" algn="tl">
                    <a:srgbClr val="C0C0C0"/>
                  </a:outerShdw>
                </a:effectLst>
              </a:rPr>
              <a:t>    </a:t>
            </a:r>
            <a:r>
              <a:rPr lang="pt-BR" sz="2200" dirty="0"/>
              <a:t>Pontos de Vista</a:t>
            </a:r>
          </a:p>
        </p:txBody>
      </p:sp>
    </p:spTree>
    <p:extLst>
      <p:ext uri="{BB962C8B-B14F-4D97-AF65-F5344CB8AC3E}">
        <p14:creationId xmlns:p14="http://schemas.microsoft.com/office/powerpoint/2010/main" val="245405807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999656" y="488950"/>
            <a:ext cx="7416825" cy="885825"/>
          </a:xfrm>
        </p:spPr>
        <p:txBody>
          <a:bodyPr>
            <a:normAutofit/>
          </a:bodyPr>
          <a:lstStyle/>
          <a:p>
            <a:pPr eaLnBrk="1" hangingPunct="1"/>
            <a:r>
              <a:rPr lang="pt-BR" sz="3600" b="1" dirty="0">
                <a:solidFill>
                  <a:srgbClr val="7F2075"/>
                </a:solidFill>
              </a:rPr>
              <a:t>Identificação das Fontes de Informação</a:t>
            </a:r>
          </a:p>
        </p:txBody>
      </p:sp>
      <p:sp>
        <p:nvSpPr>
          <p:cNvPr id="16387" name="Rectangle 3"/>
          <p:cNvSpPr>
            <a:spLocks noGrp="1" noChangeArrowheads="1"/>
          </p:cNvSpPr>
          <p:nvPr>
            <p:ph idx="1"/>
          </p:nvPr>
        </p:nvSpPr>
        <p:spPr>
          <a:xfrm>
            <a:off x="884646" y="1871805"/>
            <a:ext cx="6372101" cy="2555874"/>
          </a:xfrm>
        </p:spPr>
        <p:txBody>
          <a:bodyPr>
            <a:normAutofit/>
          </a:bodyPr>
          <a:lstStyle/>
          <a:p>
            <a:pPr eaLnBrk="1" hangingPunct="1"/>
            <a:r>
              <a:rPr lang="pt-BR" dirty="0"/>
              <a:t>O que são  </a:t>
            </a:r>
            <a:r>
              <a:rPr lang="pt-BR" dirty="0" err="1"/>
              <a:t>Stakeholders</a:t>
            </a:r>
            <a:r>
              <a:rPr lang="pt-BR" dirty="0"/>
              <a:t> do sistema</a:t>
            </a:r>
            <a:r>
              <a:rPr lang="pt-BR" dirty="0" smtClean="0"/>
              <a:t>?</a:t>
            </a:r>
          </a:p>
          <a:p>
            <a:pPr eaLnBrk="1" hangingPunct="1"/>
            <a:endParaRPr lang="pt-BR" dirty="0"/>
          </a:p>
          <a:p>
            <a:pPr lvl="1" eaLnBrk="1" hangingPunct="1"/>
            <a:r>
              <a:rPr lang="pt-BR" b="1" dirty="0"/>
              <a:t>Qualquer pessoa afetada de alguma forma pelo sistema (atores, cliente, usuário final, desenvolvedor)</a:t>
            </a:r>
          </a:p>
          <a:p>
            <a:pPr eaLnBrk="1" hangingPunct="1">
              <a:buFont typeface="Wingdings" panose="05000000000000000000" pitchFamily="2" charset="2"/>
              <a:buNone/>
            </a:pPr>
            <a:endParaRPr lang="pt-BR" dirty="0"/>
          </a:p>
        </p:txBody>
      </p:sp>
      <p:pic>
        <p:nvPicPr>
          <p:cNvPr id="16388" name="Picture 4" descr="Stakehold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9232" y="1556793"/>
            <a:ext cx="3098769" cy="302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 Box 6"/>
          <p:cNvSpPr txBox="1">
            <a:spLocks noChangeArrowheads="1"/>
          </p:cNvSpPr>
          <p:nvPr/>
        </p:nvSpPr>
        <p:spPr bwMode="auto">
          <a:xfrm>
            <a:off x="1000981" y="4581526"/>
            <a:ext cx="859663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marL="342900" indent="-342900" algn="just" eaLnBrk="1" hangingPunct="1">
              <a:spcBef>
                <a:spcPct val="20000"/>
              </a:spcBef>
              <a:buClr>
                <a:schemeClr val="tx1"/>
              </a:buClr>
              <a:buSzPct val="70000"/>
              <a:buFont typeface="Wingdings" pitchFamily="2" charset="2"/>
              <a:buChar char="¢"/>
            </a:pPr>
            <a:r>
              <a:rPr lang="en-CA" sz="3000" dirty="0">
                <a:solidFill>
                  <a:schemeClr val="tx2"/>
                </a:solidFill>
                <a:latin typeface="+mn-lt"/>
              </a:rPr>
              <a:t> </a:t>
            </a:r>
            <a:r>
              <a:rPr lang="en-CA" sz="3000" b="1" dirty="0">
                <a:solidFill>
                  <a:srgbClr val="7F2075"/>
                </a:solidFill>
                <a:latin typeface="+mn-lt"/>
              </a:rPr>
              <a:t>A </a:t>
            </a:r>
            <a:r>
              <a:rPr lang="en-CA" sz="3000" b="1" dirty="0" err="1">
                <a:solidFill>
                  <a:srgbClr val="7F2075"/>
                </a:solidFill>
                <a:latin typeface="+mn-lt"/>
              </a:rPr>
              <a:t>análise</a:t>
            </a:r>
            <a:r>
              <a:rPr lang="en-CA" sz="3000" b="1" dirty="0">
                <a:solidFill>
                  <a:srgbClr val="7F2075"/>
                </a:solidFill>
                <a:latin typeface="+mn-lt"/>
              </a:rPr>
              <a:t> dos Stakeholders </a:t>
            </a:r>
            <a:r>
              <a:rPr lang="en-CA" sz="3000" b="1" dirty="0" err="1">
                <a:solidFill>
                  <a:srgbClr val="7F2075"/>
                </a:solidFill>
                <a:latin typeface="+mn-lt"/>
              </a:rPr>
              <a:t>ajuda</a:t>
            </a:r>
            <a:r>
              <a:rPr lang="en-CA" sz="3000" b="1" dirty="0">
                <a:solidFill>
                  <a:srgbClr val="7F2075"/>
                </a:solidFill>
                <a:latin typeface="+mn-lt"/>
              </a:rPr>
              <a:t> a </a:t>
            </a:r>
            <a:r>
              <a:rPr lang="en-CA" sz="3000" b="1" dirty="0" err="1">
                <a:solidFill>
                  <a:srgbClr val="7F2075"/>
                </a:solidFill>
                <a:latin typeface="+mn-lt"/>
              </a:rPr>
              <a:t>determinar</a:t>
            </a:r>
            <a:r>
              <a:rPr lang="en-CA" sz="3000" b="1" dirty="0">
                <a:solidFill>
                  <a:srgbClr val="7F2075"/>
                </a:solidFill>
                <a:latin typeface="+mn-lt"/>
              </a:rPr>
              <a:t> o </a:t>
            </a:r>
            <a:r>
              <a:rPr lang="en-CA" sz="3000" b="1" dirty="0" err="1">
                <a:solidFill>
                  <a:srgbClr val="7F2075"/>
                </a:solidFill>
                <a:latin typeface="+mn-lt"/>
              </a:rPr>
              <a:t>impacto</a:t>
            </a:r>
            <a:r>
              <a:rPr lang="en-CA" sz="3000" b="1" dirty="0">
                <a:solidFill>
                  <a:srgbClr val="7F2075"/>
                </a:solidFill>
                <a:latin typeface="+mn-lt"/>
              </a:rPr>
              <a:t> que um novo </a:t>
            </a:r>
            <a:r>
              <a:rPr lang="en-CA" sz="3000" b="1" dirty="0" err="1">
                <a:solidFill>
                  <a:srgbClr val="7F2075"/>
                </a:solidFill>
                <a:latin typeface="+mn-lt"/>
              </a:rPr>
              <a:t>sistema</a:t>
            </a:r>
            <a:r>
              <a:rPr lang="en-CA" sz="3000" b="1" dirty="0">
                <a:solidFill>
                  <a:srgbClr val="7F2075"/>
                </a:solidFill>
                <a:latin typeface="+mn-lt"/>
              </a:rPr>
              <a:t> de </a:t>
            </a:r>
            <a:r>
              <a:rPr lang="en-CA" sz="3000" b="1" dirty="0" err="1">
                <a:solidFill>
                  <a:srgbClr val="7F2075"/>
                </a:solidFill>
                <a:latin typeface="+mn-lt"/>
              </a:rPr>
              <a:t>informação</a:t>
            </a:r>
            <a:r>
              <a:rPr lang="en-CA" sz="3000" b="1" dirty="0">
                <a:solidFill>
                  <a:srgbClr val="7F2075"/>
                </a:solidFill>
                <a:latin typeface="+mn-lt"/>
              </a:rPr>
              <a:t> </a:t>
            </a:r>
            <a:r>
              <a:rPr lang="en-CA" sz="3000" b="1" dirty="0" err="1">
                <a:solidFill>
                  <a:srgbClr val="7F2075"/>
                </a:solidFill>
                <a:latin typeface="+mn-lt"/>
              </a:rPr>
              <a:t>terá</a:t>
            </a:r>
            <a:r>
              <a:rPr lang="en-CA" sz="3000" b="1" dirty="0">
                <a:solidFill>
                  <a:srgbClr val="7F2075"/>
                </a:solidFill>
                <a:latin typeface="+mn-lt"/>
              </a:rPr>
              <a:t>.</a:t>
            </a:r>
            <a:endParaRPr lang="pt-BR" sz="3000" b="1" dirty="0">
              <a:solidFill>
                <a:srgbClr val="7F2075"/>
              </a:solidFill>
              <a:latin typeface="+mn-lt"/>
            </a:endParaRPr>
          </a:p>
        </p:txBody>
      </p:sp>
    </p:spTree>
    <p:extLst>
      <p:ext uri="{BB962C8B-B14F-4D97-AF65-F5344CB8AC3E}">
        <p14:creationId xmlns:p14="http://schemas.microsoft.com/office/powerpoint/2010/main" val="25446797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title"/>
          </p:nvPr>
        </p:nvSpPr>
        <p:spPr>
          <a:xfrm>
            <a:off x="2999657" y="548681"/>
            <a:ext cx="7416825" cy="757237"/>
          </a:xfrm>
        </p:spPr>
        <p:txBody>
          <a:bodyPr>
            <a:normAutofit/>
          </a:bodyPr>
          <a:lstStyle/>
          <a:p>
            <a:pPr algn="ctr" eaLnBrk="1" hangingPunct="1"/>
            <a:r>
              <a:rPr lang="pt-BR" sz="3200" b="1" dirty="0">
                <a:solidFill>
                  <a:srgbClr val="7F2075"/>
                </a:solidFill>
              </a:rPr>
              <a:t>Identificação das Fontes de Informação</a:t>
            </a:r>
          </a:p>
        </p:txBody>
      </p:sp>
      <p:sp>
        <p:nvSpPr>
          <p:cNvPr id="101378" name="Rectangle 2"/>
          <p:cNvSpPr>
            <a:spLocks noGrp="1" noChangeArrowheads="1"/>
          </p:cNvSpPr>
          <p:nvPr>
            <p:ph idx="1"/>
          </p:nvPr>
        </p:nvSpPr>
        <p:spPr>
          <a:xfrm>
            <a:off x="2999656" y="1863725"/>
            <a:ext cx="7200801" cy="3772800"/>
          </a:xfrm>
        </p:spPr>
        <p:txBody>
          <a:bodyPr vert="horz" lIns="92075" tIns="46038" rIns="92075" bIns="46038" rtlCol="0">
            <a:normAutofit lnSpcReduction="10000"/>
          </a:bodyPr>
          <a:lstStyle/>
          <a:p>
            <a:pPr defTabSz="762000">
              <a:defRPr/>
            </a:pPr>
            <a:r>
              <a:rPr lang="pt-BR" dirty="0"/>
              <a:t>Outras fontes de Informação</a:t>
            </a:r>
            <a:r>
              <a:rPr lang="pt-BR" dirty="0" smtClean="0"/>
              <a:t>:</a:t>
            </a:r>
          </a:p>
          <a:p>
            <a:pPr defTabSz="762000">
              <a:defRPr/>
            </a:pPr>
            <a:endParaRPr lang="pt-BR" dirty="0"/>
          </a:p>
          <a:p>
            <a:pPr lvl="1" defTabSz="762000">
              <a:lnSpc>
                <a:spcPct val="120000"/>
              </a:lnSpc>
              <a:defRPr/>
            </a:pPr>
            <a:r>
              <a:rPr lang="pt-BR" b="1" dirty="0"/>
              <a:t>Documentação do </a:t>
            </a:r>
            <a:r>
              <a:rPr lang="pt-BR" b="1" dirty="0" err="1"/>
              <a:t>macrosistema</a:t>
            </a:r>
            <a:endParaRPr lang="pt-BR" b="1" dirty="0"/>
          </a:p>
          <a:p>
            <a:pPr lvl="1" defTabSz="762000">
              <a:lnSpc>
                <a:spcPct val="120000"/>
              </a:lnSpc>
              <a:defRPr/>
            </a:pPr>
            <a:r>
              <a:rPr lang="pt-BR" b="1" dirty="0"/>
              <a:t>Políticas</a:t>
            </a:r>
          </a:p>
          <a:p>
            <a:pPr lvl="1" defTabSz="762000">
              <a:lnSpc>
                <a:spcPct val="120000"/>
              </a:lnSpc>
              <a:defRPr/>
            </a:pPr>
            <a:r>
              <a:rPr lang="pt-BR" b="1" dirty="0"/>
              <a:t>Manuais</a:t>
            </a:r>
          </a:p>
          <a:p>
            <a:pPr lvl="1" defTabSz="762000">
              <a:lnSpc>
                <a:spcPct val="120000"/>
              </a:lnSpc>
              <a:defRPr/>
            </a:pPr>
            <a:r>
              <a:rPr lang="pt-BR" b="1" dirty="0" err="1"/>
              <a:t>Memos</a:t>
            </a:r>
            <a:r>
              <a:rPr lang="pt-BR" b="1" dirty="0"/>
              <a:t>, atas, contratos...</a:t>
            </a:r>
          </a:p>
          <a:p>
            <a:pPr lvl="1" defTabSz="762000">
              <a:lnSpc>
                <a:spcPct val="120000"/>
              </a:lnSpc>
              <a:defRPr/>
            </a:pPr>
            <a:r>
              <a:rPr lang="pt-BR" b="1" dirty="0"/>
              <a:t>Livros sobre tema relacionado</a:t>
            </a:r>
          </a:p>
          <a:p>
            <a:pPr lvl="1" defTabSz="762000">
              <a:lnSpc>
                <a:spcPct val="120000"/>
              </a:lnSpc>
              <a:defRPr/>
            </a:pPr>
            <a:r>
              <a:rPr lang="pt-BR" b="1" dirty="0"/>
              <a:t>Outros sistemas da empresa, sistemas externos.</a:t>
            </a:r>
          </a:p>
        </p:txBody>
      </p:sp>
    </p:spTree>
    <p:extLst>
      <p:ext uri="{BB962C8B-B14F-4D97-AF65-F5344CB8AC3E}">
        <p14:creationId xmlns:p14="http://schemas.microsoft.com/office/powerpoint/2010/main" val="319233668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title"/>
          </p:nvPr>
        </p:nvSpPr>
        <p:spPr>
          <a:xfrm>
            <a:off x="2999657" y="548681"/>
            <a:ext cx="7172027" cy="7572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eaLnBrk="1" hangingPunct="1"/>
            <a:r>
              <a:rPr lang="pt-BR" sz="3200" b="1" dirty="0" smtClean="0">
                <a:solidFill>
                  <a:srgbClr val="7F2075"/>
                </a:solidFill>
              </a:rPr>
              <a:t>Identificação das Fontes de Informação</a:t>
            </a:r>
            <a:endParaRPr lang="pt-BR" sz="3200" b="1" dirty="0">
              <a:solidFill>
                <a:srgbClr val="7F2075"/>
              </a:solidFill>
            </a:endParaRPr>
          </a:p>
        </p:txBody>
      </p:sp>
      <p:sp>
        <p:nvSpPr>
          <p:cNvPr id="18435" name="Rectangle 2"/>
          <p:cNvSpPr>
            <a:spLocks noGrp="1" noChangeArrowheads="1"/>
          </p:cNvSpPr>
          <p:nvPr>
            <p:ph idx="1"/>
          </p:nvPr>
        </p:nvSpPr>
        <p:spPr>
          <a:xfrm>
            <a:off x="2783632" y="1752600"/>
            <a:ext cx="7022356" cy="4267200"/>
          </a:xfrm>
        </p:spPr>
        <p:txBody>
          <a:bodyPr vert="horz" lIns="92075" tIns="46038" rIns="92075" bIns="46038" rtlCol="0">
            <a:normAutofit/>
          </a:bodyPr>
          <a:lstStyle/>
          <a:p>
            <a:pPr eaLnBrk="1" hangingPunct="1"/>
            <a:r>
              <a:rPr lang="pt-BR" sz="2600" b="1"/>
              <a:t> </a:t>
            </a:r>
            <a:r>
              <a:rPr lang="pt-BR"/>
              <a:t>Importante: </a:t>
            </a:r>
          </a:p>
          <a:p>
            <a:pPr lvl="1" eaLnBrk="1" hangingPunct="1"/>
            <a:r>
              <a:rPr lang="pt-BR" b="1"/>
              <a:t>Priorizar as Fontes de Informação. </a:t>
            </a:r>
          </a:p>
          <a:p>
            <a:pPr lvl="1" eaLnBrk="1" hangingPunct="1"/>
            <a:r>
              <a:rPr lang="pt-BR" b="1"/>
              <a:t>Descubra</a:t>
            </a:r>
            <a:r>
              <a:rPr lang="pt-BR"/>
              <a:t>:</a:t>
            </a:r>
          </a:p>
          <a:p>
            <a:pPr marL="1268413" lvl="2" indent="-354013"/>
            <a:r>
              <a:rPr lang="pt-BR" b="1"/>
              <a:t>Atores mais importantes</a:t>
            </a:r>
          </a:p>
          <a:p>
            <a:pPr marL="1268413" lvl="2" indent="-354013"/>
            <a:r>
              <a:rPr lang="pt-BR" b="1"/>
              <a:t>Documentos mais mencionados</a:t>
            </a:r>
          </a:p>
          <a:p>
            <a:pPr marL="1268413" lvl="2" indent="-354013"/>
            <a:r>
              <a:rPr lang="pt-BR" b="1"/>
              <a:t>Rede de comunicações entre os componentes do </a:t>
            </a:r>
            <a:r>
              <a:rPr lang="pt-BR" b="1" err="1"/>
              <a:t>macro-sistema</a:t>
            </a:r>
            <a:endParaRPr lang="pt-BR" b="1"/>
          </a:p>
          <a:p>
            <a:pPr marL="1268413" lvl="2" indent="-354013"/>
            <a:r>
              <a:rPr lang="pt-BR" b="1"/>
              <a:t>...</a:t>
            </a:r>
          </a:p>
        </p:txBody>
      </p:sp>
    </p:spTree>
    <p:extLst>
      <p:ext uri="{BB962C8B-B14F-4D97-AF65-F5344CB8AC3E}">
        <p14:creationId xmlns:p14="http://schemas.microsoft.com/office/powerpoint/2010/main" val="69885291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rtlCol="0">
            <a:normAutofit/>
          </a:bodyPr>
          <a:lstStyle/>
          <a:p>
            <a:pPr algn="ctr">
              <a:defRPr/>
            </a:pPr>
            <a:r>
              <a:rPr lang="en-GB" sz="2500" b="1" i="1" dirty="0">
                <a:effectLst>
                  <a:outerShdw blurRad="38100" dist="38100" dir="2700000" algn="tl">
                    <a:srgbClr val="C0C0C0"/>
                  </a:outerShdw>
                </a:effectLst>
              </a:rPr>
              <a:t> </a:t>
            </a:r>
            <a:r>
              <a:rPr lang="en-US" sz="3200" b="1" dirty="0" err="1">
                <a:solidFill>
                  <a:srgbClr val="7F2075"/>
                </a:solidFill>
              </a:rPr>
              <a:t>Apresentação</a:t>
            </a:r>
            <a:r>
              <a:rPr lang="en-GB" sz="3200" b="1" i="1" dirty="0">
                <a:solidFill>
                  <a:srgbClr val="7F2075"/>
                </a:solidFill>
                <a:effectLst>
                  <a:outerShdw blurRad="38100" dist="38100" dir="2700000" algn="tl">
                    <a:srgbClr val="C0C0C0"/>
                  </a:outerShdw>
                </a:effectLst>
              </a:rPr>
              <a:t> </a:t>
            </a:r>
            <a:endParaRPr lang="en-US" sz="3200" b="1" i="1" dirty="0">
              <a:solidFill>
                <a:srgbClr val="7F2075"/>
              </a:solidFill>
              <a:effectLst>
                <a:outerShdw blurRad="38100" dist="38100" dir="2700000" algn="tl">
                  <a:srgbClr val="C0C0C0"/>
                </a:outerShdw>
              </a:effectLst>
            </a:endParaRPr>
          </a:p>
        </p:txBody>
      </p:sp>
      <p:sp>
        <p:nvSpPr>
          <p:cNvPr id="110595" name="Rectangle 3"/>
          <p:cNvSpPr>
            <a:spLocks noGrp="1" noChangeArrowheads="1"/>
          </p:cNvSpPr>
          <p:nvPr>
            <p:ph idx="1"/>
          </p:nvPr>
        </p:nvSpPr>
        <p:spPr>
          <a:xfrm>
            <a:off x="2439988" y="1808164"/>
            <a:ext cx="7366000" cy="644525"/>
          </a:xfrm>
        </p:spPr>
        <p:txBody>
          <a:bodyPr rtlCol="0">
            <a:normAutofit lnSpcReduction="10000"/>
          </a:bodyPr>
          <a:lstStyle/>
          <a:p>
            <a:pPr>
              <a:buClr>
                <a:srgbClr val="FF0000"/>
              </a:buClr>
              <a:buNone/>
              <a:defRPr/>
            </a:pPr>
            <a:r>
              <a:rPr lang="en-US" sz="2200" b="1"/>
              <a:t>Diferentes formas de apresentação ajudam ou dificultam o entendimento.</a:t>
            </a:r>
          </a:p>
          <a:p>
            <a:pPr lvl="1">
              <a:buClr>
                <a:srgbClr val="FF0000"/>
              </a:buClr>
              <a:buNone/>
              <a:defRPr/>
            </a:pPr>
            <a:endParaRPr lang="en-US" sz="2000" b="1"/>
          </a:p>
        </p:txBody>
      </p:sp>
      <p:graphicFrame>
        <p:nvGraphicFramePr>
          <p:cNvPr id="1026" name="Object 2"/>
          <p:cNvGraphicFramePr>
            <a:graphicFrameLocks noChangeAspect="1"/>
          </p:cNvGraphicFramePr>
          <p:nvPr/>
        </p:nvGraphicFramePr>
        <p:xfrm>
          <a:off x="1919289" y="2565401"/>
          <a:ext cx="6048375" cy="3609975"/>
        </p:xfrm>
        <a:graphic>
          <a:graphicData uri="http://schemas.openxmlformats.org/presentationml/2006/ole">
            <mc:AlternateContent xmlns:mc="http://schemas.openxmlformats.org/markup-compatibility/2006">
              <mc:Choice xmlns:v="urn:schemas-microsoft-com:vml" Requires="v">
                <p:oleObj spid="_x0000_s72722" name="Worksheet" r:id="rId4" imgW="4677032" imgH="2600680" progId="Excel.Sheet.8">
                  <p:embed/>
                </p:oleObj>
              </mc:Choice>
              <mc:Fallback>
                <p:oleObj name="Worksheet" r:id="rId4" imgW="4677032" imgH="2600680" progId="Excel.Sheet.8">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289" y="2565401"/>
                        <a:ext cx="6048375"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9" name="Line 5"/>
          <p:cNvSpPr>
            <a:spLocks noChangeShapeType="1"/>
          </p:cNvSpPr>
          <p:nvPr/>
        </p:nvSpPr>
        <p:spPr bwMode="auto">
          <a:xfrm>
            <a:off x="8464551" y="4254500"/>
            <a:ext cx="1890713"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30" name="Rectangle 6"/>
          <p:cNvSpPr>
            <a:spLocks noChangeArrowheads="1"/>
          </p:cNvSpPr>
          <p:nvPr/>
        </p:nvSpPr>
        <p:spPr bwMode="auto">
          <a:xfrm>
            <a:off x="8464551" y="4254500"/>
            <a:ext cx="1890713" cy="142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1031" name="Line 7"/>
          <p:cNvSpPr>
            <a:spLocks noChangeShapeType="1"/>
          </p:cNvSpPr>
          <p:nvPr/>
        </p:nvSpPr>
        <p:spPr bwMode="auto">
          <a:xfrm>
            <a:off x="8464550" y="4254500"/>
            <a:ext cx="1588" cy="1003300"/>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32" name="Rectangle 8"/>
          <p:cNvSpPr>
            <a:spLocks noChangeArrowheads="1"/>
          </p:cNvSpPr>
          <p:nvPr/>
        </p:nvSpPr>
        <p:spPr bwMode="auto">
          <a:xfrm>
            <a:off x="8464550" y="4254500"/>
            <a:ext cx="14288" cy="10033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1033" name="Rectangle 9"/>
          <p:cNvSpPr>
            <a:spLocks noChangeArrowheads="1"/>
          </p:cNvSpPr>
          <p:nvPr/>
        </p:nvSpPr>
        <p:spPr bwMode="auto">
          <a:xfrm>
            <a:off x="8509000" y="4268788"/>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20000"/>
              </a:spcBef>
              <a:buFontTx/>
              <a:buChar char="•"/>
            </a:pPr>
            <a:r>
              <a:rPr kumimoji="1" lang="pt-BR" sz="1500">
                <a:latin typeface="Arial" panose="020B0604020202020204" pitchFamily="34" charset="0"/>
              </a:rPr>
              <a:t>Produto A</a:t>
            </a:r>
            <a:endParaRPr kumimoji="1" lang="pt-BR" sz="3000">
              <a:latin typeface="Arial" panose="020B0604020202020204" pitchFamily="34" charset="0"/>
            </a:endParaRPr>
          </a:p>
        </p:txBody>
      </p:sp>
      <p:sp>
        <p:nvSpPr>
          <p:cNvPr id="1034" name="Rectangle 10"/>
          <p:cNvSpPr>
            <a:spLocks noChangeArrowheads="1"/>
          </p:cNvSpPr>
          <p:nvPr/>
        </p:nvSpPr>
        <p:spPr bwMode="auto">
          <a:xfrm>
            <a:off x="9852026" y="4268788"/>
            <a:ext cx="4492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20000"/>
              </a:spcBef>
              <a:buFontTx/>
              <a:buChar char="•"/>
            </a:pPr>
            <a:r>
              <a:rPr kumimoji="1" lang="pt-BR" sz="1500">
                <a:latin typeface="Arial" panose="020B0604020202020204" pitchFamily="34" charset="0"/>
              </a:rPr>
              <a:t>15%</a:t>
            </a:r>
            <a:endParaRPr kumimoji="1" lang="pt-BR" sz="3000">
              <a:latin typeface="Arial" panose="020B0604020202020204" pitchFamily="34" charset="0"/>
            </a:endParaRPr>
          </a:p>
        </p:txBody>
      </p:sp>
      <p:sp>
        <p:nvSpPr>
          <p:cNvPr id="1035" name="Rectangle 11"/>
          <p:cNvSpPr>
            <a:spLocks noChangeArrowheads="1"/>
          </p:cNvSpPr>
          <p:nvPr/>
        </p:nvSpPr>
        <p:spPr bwMode="auto">
          <a:xfrm>
            <a:off x="8509000" y="4516438"/>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20000"/>
              </a:spcBef>
              <a:buFontTx/>
              <a:buChar char="•"/>
            </a:pPr>
            <a:r>
              <a:rPr kumimoji="1" lang="pt-BR" sz="1500">
                <a:latin typeface="Arial" panose="020B0604020202020204" pitchFamily="34" charset="0"/>
              </a:rPr>
              <a:t>Produto B</a:t>
            </a:r>
            <a:endParaRPr kumimoji="1" lang="pt-BR" sz="3000">
              <a:latin typeface="Arial" panose="020B0604020202020204" pitchFamily="34" charset="0"/>
            </a:endParaRPr>
          </a:p>
        </p:txBody>
      </p:sp>
      <p:sp>
        <p:nvSpPr>
          <p:cNvPr id="1036" name="Rectangle 12"/>
          <p:cNvSpPr>
            <a:spLocks noChangeArrowheads="1"/>
          </p:cNvSpPr>
          <p:nvPr/>
        </p:nvSpPr>
        <p:spPr bwMode="auto">
          <a:xfrm>
            <a:off x="9852026" y="4516438"/>
            <a:ext cx="4492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20000"/>
              </a:spcBef>
              <a:buFontTx/>
              <a:buChar char="•"/>
            </a:pPr>
            <a:r>
              <a:rPr kumimoji="1" lang="pt-BR" sz="1500">
                <a:latin typeface="Arial" panose="020B0604020202020204" pitchFamily="34" charset="0"/>
              </a:rPr>
              <a:t>40%</a:t>
            </a:r>
            <a:endParaRPr kumimoji="1" lang="pt-BR" sz="3000">
              <a:latin typeface="Arial" panose="020B0604020202020204" pitchFamily="34" charset="0"/>
            </a:endParaRPr>
          </a:p>
        </p:txBody>
      </p:sp>
      <p:sp>
        <p:nvSpPr>
          <p:cNvPr id="1037" name="Rectangle 13"/>
          <p:cNvSpPr>
            <a:spLocks noChangeArrowheads="1"/>
          </p:cNvSpPr>
          <p:nvPr/>
        </p:nvSpPr>
        <p:spPr bwMode="auto">
          <a:xfrm>
            <a:off x="8509001" y="4764088"/>
            <a:ext cx="9255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20000"/>
              </a:spcBef>
              <a:buFontTx/>
              <a:buChar char="•"/>
            </a:pPr>
            <a:r>
              <a:rPr kumimoji="1" lang="pt-BR" sz="1500">
                <a:latin typeface="Arial" panose="020B0604020202020204" pitchFamily="34" charset="0"/>
              </a:rPr>
              <a:t>Produto C</a:t>
            </a:r>
            <a:endParaRPr kumimoji="1" lang="pt-BR" sz="3000">
              <a:latin typeface="Arial" panose="020B0604020202020204" pitchFamily="34" charset="0"/>
            </a:endParaRPr>
          </a:p>
        </p:txBody>
      </p:sp>
      <p:sp>
        <p:nvSpPr>
          <p:cNvPr id="1038" name="Rectangle 14"/>
          <p:cNvSpPr>
            <a:spLocks noChangeArrowheads="1"/>
          </p:cNvSpPr>
          <p:nvPr/>
        </p:nvSpPr>
        <p:spPr bwMode="auto">
          <a:xfrm>
            <a:off x="9852026" y="4764088"/>
            <a:ext cx="4492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20000"/>
              </a:spcBef>
              <a:buFontTx/>
              <a:buChar char="•"/>
            </a:pPr>
            <a:r>
              <a:rPr kumimoji="1" lang="pt-BR" sz="1500">
                <a:latin typeface="Arial" panose="020B0604020202020204" pitchFamily="34" charset="0"/>
              </a:rPr>
              <a:t>20%</a:t>
            </a:r>
            <a:endParaRPr kumimoji="1" lang="pt-BR" sz="3000">
              <a:latin typeface="Arial" panose="020B0604020202020204" pitchFamily="34" charset="0"/>
            </a:endParaRPr>
          </a:p>
        </p:txBody>
      </p:sp>
      <p:sp>
        <p:nvSpPr>
          <p:cNvPr id="1039" name="Rectangle 15"/>
          <p:cNvSpPr>
            <a:spLocks noChangeArrowheads="1"/>
          </p:cNvSpPr>
          <p:nvPr/>
        </p:nvSpPr>
        <p:spPr bwMode="auto">
          <a:xfrm>
            <a:off x="8509001" y="5010150"/>
            <a:ext cx="9255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20000"/>
              </a:spcBef>
              <a:buFontTx/>
              <a:buChar char="•"/>
            </a:pPr>
            <a:r>
              <a:rPr kumimoji="1" lang="pt-BR" sz="1500">
                <a:latin typeface="Arial" panose="020B0604020202020204" pitchFamily="34" charset="0"/>
              </a:rPr>
              <a:t>Produto D</a:t>
            </a:r>
            <a:endParaRPr kumimoji="1" lang="pt-BR" sz="3000">
              <a:latin typeface="Arial" panose="020B0604020202020204" pitchFamily="34" charset="0"/>
            </a:endParaRPr>
          </a:p>
        </p:txBody>
      </p:sp>
      <p:sp>
        <p:nvSpPr>
          <p:cNvPr id="1040" name="Rectangle 16"/>
          <p:cNvSpPr>
            <a:spLocks noChangeArrowheads="1"/>
          </p:cNvSpPr>
          <p:nvPr/>
        </p:nvSpPr>
        <p:spPr bwMode="auto">
          <a:xfrm>
            <a:off x="9852026" y="5010150"/>
            <a:ext cx="4492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20000"/>
              </a:spcBef>
              <a:buFontTx/>
              <a:buChar char="•"/>
            </a:pPr>
            <a:r>
              <a:rPr kumimoji="1" lang="pt-BR" sz="1500">
                <a:latin typeface="Arial" panose="020B0604020202020204" pitchFamily="34" charset="0"/>
              </a:rPr>
              <a:t>25%</a:t>
            </a:r>
            <a:endParaRPr kumimoji="1" lang="pt-BR" sz="3000">
              <a:latin typeface="Arial" panose="020B0604020202020204" pitchFamily="34" charset="0"/>
            </a:endParaRPr>
          </a:p>
        </p:txBody>
      </p:sp>
      <p:sp>
        <p:nvSpPr>
          <p:cNvPr id="1041" name="Line 17"/>
          <p:cNvSpPr>
            <a:spLocks noChangeShapeType="1"/>
          </p:cNvSpPr>
          <p:nvPr/>
        </p:nvSpPr>
        <p:spPr bwMode="auto">
          <a:xfrm>
            <a:off x="8464551" y="4254500"/>
            <a:ext cx="1876425" cy="1588"/>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2" name="Rectangle 18"/>
          <p:cNvSpPr>
            <a:spLocks noChangeArrowheads="1"/>
          </p:cNvSpPr>
          <p:nvPr/>
        </p:nvSpPr>
        <p:spPr bwMode="auto">
          <a:xfrm>
            <a:off x="8464551" y="4254500"/>
            <a:ext cx="1876425" cy="142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1043" name="Line 19"/>
          <p:cNvSpPr>
            <a:spLocks noChangeShapeType="1"/>
          </p:cNvSpPr>
          <p:nvPr/>
        </p:nvSpPr>
        <p:spPr bwMode="auto">
          <a:xfrm>
            <a:off x="8464551" y="4502150"/>
            <a:ext cx="1876425"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 name="Line 20"/>
          <p:cNvSpPr>
            <a:spLocks noChangeShapeType="1"/>
          </p:cNvSpPr>
          <p:nvPr/>
        </p:nvSpPr>
        <p:spPr bwMode="auto">
          <a:xfrm>
            <a:off x="8464551" y="5011739"/>
            <a:ext cx="1876425"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 name="Rectangle 21"/>
          <p:cNvSpPr>
            <a:spLocks noChangeArrowheads="1"/>
          </p:cNvSpPr>
          <p:nvPr/>
        </p:nvSpPr>
        <p:spPr bwMode="auto">
          <a:xfrm>
            <a:off x="8464551" y="4783139"/>
            <a:ext cx="1876425" cy="142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1046" name="Line 22"/>
          <p:cNvSpPr>
            <a:spLocks noChangeShapeType="1"/>
          </p:cNvSpPr>
          <p:nvPr/>
        </p:nvSpPr>
        <p:spPr bwMode="auto">
          <a:xfrm>
            <a:off x="8464551" y="5243514"/>
            <a:ext cx="1876425"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7" name="Rectangle 23"/>
          <p:cNvSpPr>
            <a:spLocks noChangeArrowheads="1"/>
          </p:cNvSpPr>
          <p:nvPr/>
        </p:nvSpPr>
        <p:spPr bwMode="auto">
          <a:xfrm>
            <a:off x="8464551" y="5243514"/>
            <a:ext cx="1876425" cy="14287"/>
          </a:xfrm>
          <a:prstGeom prst="rect">
            <a:avLst/>
          </a:prstGeom>
          <a:solidFill>
            <a:srgbClr val="C0C0C0"/>
          </a:solidFill>
          <a:ln w="9525">
            <a:solidFill>
              <a:schemeClr val="tx1"/>
            </a:solidFill>
            <a:miter lim="800000"/>
            <a:headEnd/>
            <a:tailEnd/>
          </a:ln>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1048" name="Line 24"/>
          <p:cNvSpPr>
            <a:spLocks noChangeShapeType="1"/>
          </p:cNvSpPr>
          <p:nvPr/>
        </p:nvSpPr>
        <p:spPr bwMode="auto">
          <a:xfrm>
            <a:off x="8464550" y="4254501"/>
            <a:ext cx="1588" cy="989013"/>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9" name="Rectangle 25"/>
          <p:cNvSpPr>
            <a:spLocks noChangeArrowheads="1"/>
          </p:cNvSpPr>
          <p:nvPr/>
        </p:nvSpPr>
        <p:spPr bwMode="auto">
          <a:xfrm>
            <a:off x="8464550" y="4254501"/>
            <a:ext cx="14288" cy="98901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1050" name="Rectangle 26"/>
          <p:cNvSpPr>
            <a:spLocks noChangeArrowheads="1"/>
          </p:cNvSpPr>
          <p:nvPr/>
        </p:nvSpPr>
        <p:spPr bwMode="auto">
          <a:xfrm>
            <a:off x="9623425" y="4265613"/>
            <a:ext cx="14288" cy="9890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1051" name="Line 27"/>
          <p:cNvSpPr>
            <a:spLocks noChangeShapeType="1"/>
          </p:cNvSpPr>
          <p:nvPr/>
        </p:nvSpPr>
        <p:spPr bwMode="auto">
          <a:xfrm>
            <a:off x="10309225" y="4254501"/>
            <a:ext cx="1588" cy="989013"/>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52" name="Text Box 28"/>
          <p:cNvSpPr txBox="1">
            <a:spLocks noChangeArrowheads="1"/>
          </p:cNvSpPr>
          <p:nvPr/>
        </p:nvSpPr>
        <p:spPr bwMode="auto">
          <a:xfrm>
            <a:off x="8153400" y="3709988"/>
            <a:ext cx="2514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en-US" b="1">
                <a:latin typeface="Times New Roman" panose="02020603050405020304" pitchFamily="18" charset="0"/>
              </a:rPr>
              <a:t>Distribuição de Vendas</a:t>
            </a:r>
          </a:p>
        </p:txBody>
      </p:sp>
    </p:spTree>
    <p:extLst>
      <p:ext uri="{BB962C8B-B14F-4D97-AF65-F5344CB8AC3E}">
        <p14:creationId xmlns:p14="http://schemas.microsoft.com/office/powerpoint/2010/main" val="303878917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3048000" y="190501"/>
            <a:ext cx="7010400" cy="1366292"/>
          </a:xfrm>
        </p:spPr>
        <p:txBody>
          <a:bodyPr rtlCol="0">
            <a:normAutofit/>
          </a:bodyPr>
          <a:lstStyle/>
          <a:p>
            <a:pPr algn="ctr">
              <a:defRPr/>
            </a:pPr>
            <a:r>
              <a:rPr lang="en-GB" dirty="0"/>
              <a:t> </a:t>
            </a:r>
            <a:r>
              <a:rPr lang="en-US" b="1" dirty="0" err="1">
                <a:solidFill>
                  <a:srgbClr val="7F2075"/>
                </a:solidFill>
              </a:rPr>
              <a:t>Entendimento</a:t>
            </a:r>
            <a:endParaRPr lang="en-US" b="1" dirty="0">
              <a:solidFill>
                <a:srgbClr val="7F2075"/>
              </a:solidFill>
            </a:endParaRPr>
          </a:p>
        </p:txBody>
      </p:sp>
      <p:sp>
        <p:nvSpPr>
          <p:cNvPr id="20483" name="Rectangle 3"/>
          <p:cNvSpPr>
            <a:spLocks noGrp="1" noChangeArrowheads="1"/>
          </p:cNvSpPr>
          <p:nvPr>
            <p:ph idx="1"/>
          </p:nvPr>
        </p:nvSpPr>
        <p:spPr>
          <a:xfrm>
            <a:off x="2855640" y="1919288"/>
            <a:ext cx="7488832" cy="3657600"/>
          </a:xfrm>
        </p:spPr>
        <p:txBody>
          <a:bodyPr>
            <a:normAutofit/>
          </a:bodyPr>
          <a:lstStyle/>
          <a:p>
            <a:pPr eaLnBrk="1" hangingPunct="1"/>
            <a:r>
              <a:rPr lang="en-US" sz="2400" b="1" dirty="0"/>
              <a:t>A </a:t>
            </a:r>
            <a:r>
              <a:rPr lang="en-US" sz="2400" b="1" dirty="0" err="1"/>
              <a:t>comunicação</a:t>
            </a:r>
            <a:r>
              <a:rPr lang="en-US" sz="2400" b="1" dirty="0"/>
              <a:t> </a:t>
            </a:r>
            <a:r>
              <a:rPr lang="en-US" sz="2400" b="1" dirty="0" err="1"/>
              <a:t>pode</a:t>
            </a:r>
            <a:r>
              <a:rPr lang="en-US" sz="2400" b="1" dirty="0"/>
              <a:t> </a:t>
            </a:r>
            <a:r>
              <a:rPr lang="en-US" sz="2400" b="1" dirty="0" err="1"/>
              <a:t>ser</a:t>
            </a:r>
            <a:r>
              <a:rPr lang="en-US" sz="2400" b="1" dirty="0"/>
              <a:t> </a:t>
            </a:r>
            <a:r>
              <a:rPr lang="en-US" sz="2400" b="1" dirty="0" err="1"/>
              <a:t>ruidosa</a:t>
            </a:r>
            <a:r>
              <a:rPr lang="en-US" sz="2400" b="1" dirty="0"/>
              <a:t> se </a:t>
            </a:r>
            <a:r>
              <a:rPr lang="en-US" sz="2400" b="1" dirty="0" err="1"/>
              <a:t>os</a:t>
            </a:r>
            <a:r>
              <a:rPr lang="en-US" sz="2400" b="1" dirty="0"/>
              <a:t> </a:t>
            </a:r>
            <a:r>
              <a:rPr lang="en-US" sz="2400" b="1" dirty="0" err="1"/>
              <a:t>indivíduos</a:t>
            </a:r>
            <a:r>
              <a:rPr lang="en-US" sz="2400" b="1" dirty="0"/>
              <a:t> </a:t>
            </a:r>
            <a:r>
              <a:rPr lang="en-US" sz="2400" b="1" dirty="0" err="1"/>
              <a:t>estiverem</a:t>
            </a:r>
            <a:r>
              <a:rPr lang="en-US" sz="2400" b="1" dirty="0"/>
              <a:t> </a:t>
            </a:r>
            <a:r>
              <a:rPr lang="en-US" sz="2400" b="1" dirty="0" err="1"/>
              <a:t>dialogando</a:t>
            </a:r>
            <a:r>
              <a:rPr lang="en-US" sz="2400" b="1" dirty="0"/>
              <a:t> </a:t>
            </a:r>
            <a:r>
              <a:rPr lang="en-US" sz="2400" b="1" dirty="0" err="1"/>
              <a:t>em</a:t>
            </a:r>
            <a:r>
              <a:rPr lang="en-US" sz="2400" b="1" dirty="0"/>
              <a:t> </a:t>
            </a:r>
            <a:r>
              <a:rPr lang="en-US" sz="2400" b="1" dirty="0" err="1"/>
              <a:t>diferentes</a:t>
            </a:r>
            <a:r>
              <a:rPr lang="en-US" sz="2400" b="1" dirty="0"/>
              <a:t> </a:t>
            </a:r>
            <a:r>
              <a:rPr lang="en-US" sz="2400" b="1" dirty="0" err="1"/>
              <a:t>níveis</a:t>
            </a:r>
            <a:r>
              <a:rPr lang="en-US" sz="2400" b="1" dirty="0"/>
              <a:t> de </a:t>
            </a:r>
            <a:r>
              <a:rPr lang="en-US" sz="2400" b="1" dirty="0" err="1"/>
              <a:t>abstração</a:t>
            </a:r>
            <a:r>
              <a:rPr lang="en-US" sz="2400" b="1" dirty="0"/>
              <a:t>. </a:t>
            </a:r>
          </a:p>
          <a:p>
            <a:pPr eaLnBrk="1" hangingPunct="1"/>
            <a:r>
              <a:rPr lang="en-US" sz="2400" b="1" dirty="0" err="1"/>
              <a:t>Conflito</a:t>
            </a:r>
            <a:r>
              <a:rPr lang="en-US" sz="2400" b="1" dirty="0"/>
              <a:t> </a:t>
            </a:r>
            <a:r>
              <a:rPr lang="en-US" sz="2400" b="1" dirty="0" err="1"/>
              <a:t>presente</a:t>
            </a:r>
            <a:r>
              <a:rPr lang="en-US" sz="2400" b="1" dirty="0"/>
              <a:t> entre </a:t>
            </a:r>
            <a:r>
              <a:rPr lang="en-US" sz="2400" b="1" dirty="0" err="1"/>
              <a:t>generalistas</a:t>
            </a:r>
            <a:r>
              <a:rPr lang="en-US" sz="2400" b="1" dirty="0"/>
              <a:t> e </a:t>
            </a:r>
            <a:r>
              <a:rPr lang="en-US" sz="2400" b="1" dirty="0" err="1"/>
              <a:t>especialistas</a:t>
            </a:r>
            <a:r>
              <a:rPr lang="en-US" sz="2400" b="1" dirty="0" smtClean="0"/>
              <a:t>.</a:t>
            </a:r>
          </a:p>
          <a:p>
            <a:pPr eaLnBrk="1" hangingPunct="1"/>
            <a:endParaRPr lang="en-US" sz="2400" b="1" dirty="0"/>
          </a:p>
          <a:p>
            <a:pPr lvl="1" eaLnBrk="1" hangingPunct="1">
              <a:buClr>
                <a:srgbClr val="FF0000"/>
              </a:buClr>
              <a:buFont typeface="Wingdings" panose="05000000000000000000" pitchFamily="2" charset="2"/>
              <a:buNone/>
            </a:pPr>
            <a:r>
              <a:rPr lang="en-US" b="1" dirty="0"/>
              <a:t>	</a:t>
            </a:r>
            <a:r>
              <a:rPr lang="en-US" dirty="0" err="1" smtClean="0"/>
              <a:t>Exemplo</a:t>
            </a:r>
            <a:r>
              <a:rPr lang="en-US" dirty="0" smtClean="0"/>
              <a:t>:</a:t>
            </a:r>
            <a:endParaRPr lang="en-US" dirty="0"/>
          </a:p>
          <a:p>
            <a:pPr lvl="1" algn="ctr" eaLnBrk="1" hangingPunct="1">
              <a:buClr>
                <a:srgbClr val="FF0000"/>
              </a:buClr>
              <a:buFont typeface="Wingdings" panose="05000000000000000000" pitchFamily="2" charset="2"/>
              <a:buNone/>
            </a:pPr>
            <a:r>
              <a:rPr lang="en-US" b="1" dirty="0" err="1"/>
              <a:t>Devemos</a:t>
            </a:r>
            <a:r>
              <a:rPr lang="en-US" b="1" dirty="0"/>
              <a:t> </a:t>
            </a:r>
            <a:r>
              <a:rPr lang="en-US" b="1" dirty="0" err="1"/>
              <a:t>conquistar</a:t>
            </a:r>
            <a:r>
              <a:rPr lang="en-US" b="1" dirty="0"/>
              <a:t> </a:t>
            </a:r>
            <a:r>
              <a:rPr lang="en-US" b="1" dirty="0" err="1"/>
              <a:t>mercados</a:t>
            </a:r>
            <a:r>
              <a:rPr lang="en-US" b="1" dirty="0"/>
              <a:t> (</a:t>
            </a:r>
            <a:r>
              <a:rPr lang="en-US" b="1" dirty="0" err="1"/>
              <a:t>Diretoria</a:t>
            </a:r>
            <a:r>
              <a:rPr lang="en-US" b="1" dirty="0"/>
              <a:t>)</a:t>
            </a:r>
          </a:p>
          <a:p>
            <a:pPr lvl="1" algn="ctr" eaLnBrk="1" hangingPunct="1">
              <a:buClr>
                <a:srgbClr val="FF0000"/>
              </a:buClr>
              <a:buFont typeface="Wingdings" panose="05000000000000000000" pitchFamily="2" charset="2"/>
              <a:buNone/>
            </a:pPr>
            <a:r>
              <a:rPr lang="en-US" b="1" dirty="0"/>
              <a:t>X</a:t>
            </a:r>
          </a:p>
          <a:p>
            <a:pPr lvl="1" algn="ctr" eaLnBrk="1" hangingPunct="1">
              <a:buClr>
                <a:srgbClr val="FF0000"/>
              </a:buClr>
              <a:buFont typeface="Wingdings" panose="05000000000000000000" pitchFamily="2" charset="2"/>
              <a:buNone/>
            </a:pPr>
            <a:r>
              <a:rPr lang="en-US" b="1" dirty="0" err="1"/>
              <a:t>Distribuir</a:t>
            </a:r>
            <a:r>
              <a:rPr lang="en-US" b="1" dirty="0"/>
              <a:t> </a:t>
            </a:r>
            <a:r>
              <a:rPr lang="en-US" b="1" dirty="0" err="1"/>
              <a:t>os</a:t>
            </a:r>
            <a:r>
              <a:rPr lang="en-US" b="1" dirty="0"/>
              <a:t> </a:t>
            </a:r>
            <a:r>
              <a:rPr lang="en-US" b="1" dirty="0" err="1"/>
              <a:t>vendedores</a:t>
            </a:r>
            <a:r>
              <a:rPr lang="en-US" b="1" dirty="0"/>
              <a:t> (</a:t>
            </a:r>
            <a:r>
              <a:rPr lang="en-US" b="1" dirty="0" err="1"/>
              <a:t>Gerência</a:t>
            </a:r>
            <a:r>
              <a:rPr lang="en-US" b="1" dirty="0"/>
              <a:t> de </a:t>
            </a:r>
            <a:r>
              <a:rPr lang="en-US" b="1" dirty="0" err="1"/>
              <a:t>Vendas</a:t>
            </a:r>
            <a:r>
              <a:rPr lang="en-US" b="1" dirty="0"/>
              <a:t>)</a:t>
            </a:r>
          </a:p>
        </p:txBody>
      </p:sp>
    </p:spTree>
    <p:extLst>
      <p:ext uri="{BB962C8B-B14F-4D97-AF65-F5344CB8AC3E}">
        <p14:creationId xmlns:p14="http://schemas.microsoft.com/office/powerpoint/2010/main" val="419642975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r>
              <a:rPr lang="en-GB" dirty="0"/>
              <a:t> </a:t>
            </a:r>
            <a:r>
              <a:rPr lang="en-US" b="1" dirty="0" err="1">
                <a:solidFill>
                  <a:srgbClr val="7F2075"/>
                </a:solidFill>
              </a:rPr>
              <a:t>Linguagem</a:t>
            </a:r>
            <a:r>
              <a:rPr lang="en-GB" b="1" dirty="0">
                <a:solidFill>
                  <a:srgbClr val="7F2075"/>
                </a:solidFill>
              </a:rPr>
              <a:t> </a:t>
            </a:r>
            <a:endParaRPr lang="en-US" b="1" dirty="0">
              <a:solidFill>
                <a:srgbClr val="7F2075"/>
              </a:solidFill>
            </a:endParaRPr>
          </a:p>
        </p:txBody>
      </p:sp>
      <p:sp>
        <p:nvSpPr>
          <p:cNvPr id="112643" name="Rectangle 3"/>
          <p:cNvSpPr>
            <a:spLocks noGrp="1" noChangeArrowheads="1"/>
          </p:cNvSpPr>
          <p:nvPr>
            <p:ph idx="1"/>
          </p:nvPr>
        </p:nvSpPr>
        <p:spPr>
          <a:xfrm>
            <a:off x="2855640" y="1973263"/>
            <a:ext cx="7488832" cy="3168650"/>
          </a:xfrm>
        </p:spPr>
        <p:txBody>
          <a:bodyPr rtlCol="0">
            <a:normAutofit lnSpcReduction="10000"/>
          </a:bodyPr>
          <a:lstStyle/>
          <a:p>
            <a:pPr>
              <a:lnSpc>
                <a:spcPct val="120000"/>
              </a:lnSpc>
              <a:defRPr/>
            </a:pPr>
            <a:r>
              <a:rPr lang="en-US" sz="2200" b="1" dirty="0"/>
              <a:t>A </a:t>
            </a:r>
            <a:r>
              <a:rPr lang="en-US" sz="2200" b="1" dirty="0" err="1"/>
              <a:t>linguagem</a:t>
            </a:r>
            <a:r>
              <a:rPr lang="en-US" sz="2200" b="1" dirty="0"/>
              <a:t> é </a:t>
            </a:r>
            <a:r>
              <a:rPr lang="en-US" sz="2200" b="1" dirty="0" err="1"/>
              <a:t>reflexo</a:t>
            </a:r>
            <a:r>
              <a:rPr lang="en-US" sz="2200" b="1" dirty="0"/>
              <a:t> da </a:t>
            </a:r>
            <a:r>
              <a:rPr lang="en-US" sz="2200" b="1" dirty="0" err="1"/>
              <a:t>cultura</a:t>
            </a:r>
            <a:r>
              <a:rPr lang="en-US" sz="2200" b="1" dirty="0"/>
              <a:t> de </a:t>
            </a:r>
            <a:r>
              <a:rPr lang="en-US" sz="2200" b="1" dirty="0" err="1"/>
              <a:t>uma</a:t>
            </a:r>
            <a:r>
              <a:rPr lang="en-US" sz="2200" b="1" dirty="0"/>
              <a:t> </a:t>
            </a:r>
            <a:r>
              <a:rPr lang="en-US" sz="2200" b="1" dirty="0" err="1"/>
              <a:t>sociedade</a:t>
            </a:r>
            <a:r>
              <a:rPr lang="en-US" sz="2200" b="1" dirty="0"/>
              <a:t>.</a:t>
            </a:r>
          </a:p>
          <a:p>
            <a:pPr>
              <a:defRPr/>
            </a:pPr>
            <a:r>
              <a:rPr lang="en-US" sz="2200" b="1" dirty="0"/>
              <a:t>Para </a:t>
            </a:r>
            <a:r>
              <a:rPr lang="en-US" sz="2200" b="1" dirty="0" err="1"/>
              <a:t>entendermos</a:t>
            </a:r>
            <a:r>
              <a:rPr lang="en-US" sz="2200" b="1" dirty="0"/>
              <a:t> </a:t>
            </a:r>
            <a:r>
              <a:rPr lang="en-US" sz="2200" b="1" dirty="0" err="1"/>
              <a:t>algo</a:t>
            </a:r>
            <a:r>
              <a:rPr lang="en-US" sz="2200" b="1" dirty="0"/>
              <a:t> de </a:t>
            </a:r>
            <a:r>
              <a:rPr lang="en-US" sz="2200" b="1" dirty="0" err="1"/>
              <a:t>importante</a:t>
            </a:r>
            <a:r>
              <a:rPr lang="en-US" sz="2200" b="1" dirty="0"/>
              <a:t> para </a:t>
            </a:r>
            <a:r>
              <a:rPr lang="en-US" sz="2200" b="1" dirty="0" err="1"/>
              <a:t>uma</a:t>
            </a:r>
            <a:r>
              <a:rPr lang="en-US" sz="2200" b="1" dirty="0"/>
              <a:t> </a:t>
            </a:r>
            <a:r>
              <a:rPr lang="en-US" sz="2200" b="1" dirty="0" err="1"/>
              <a:t>sociedade</a:t>
            </a:r>
            <a:r>
              <a:rPr lang="en-US" sz="2200" b="1" dirty="0"/>
              <a:t> </a:t>
            </a:r>
            <a:r>
              <a:rPr lang="en-US" sz="2200" b="1" dirty="0" err="1"/>
              <a:t>temos</a:t>
            </a:r>
            <a:r>
              <a:rPr lang="en-US" sz="2200" b="1" dirty="0"/>
              <a:t> que </a:t>
            </a:r>
            <a:r>
              <a:rPr lang="en-US" sz="2200" b="1" dirty="0" err="1"/>
              <a:t>entender</a:t>
            </a:r>
            <a:r>
              <a:rPr lang="en-US" sz="2200" b="1" dirty="0"/>
              <a:t> </a:t>
            </a:r>
            <a:r>
              <a:rPr lang="en-US" sz="2200" b="1" dirty="0" err="1"/>
              <a:t>sua</a:t>
            </a:r>
            <a:r>
              <a:rPr lang="en-US" sz="2200" b="1" dirty="0"/>
              <a:t> </a:t>
            </a:r>
            <a:r>
              <a:rPr lang="en-US" sz="2200" b="1" dirty="0" err="1"/>
              <a:t>linguagem</a:t>
            </a:r>
            <a:r>
              <a:rPr lang="en-US" sz="2200" b="1" dirty="0"/>
              <a:t>. </a:t>
            </a:r>
          </a:p>
          <a:p>
            <a:pPr>
              <a:lnSpc>
                <a:spcPct val="110000"/>
              </a:lnSpc>
              <a:defRPr/>
            </a:pPr>
            <a:r>
              <a:rPr lang="en-US" sz="2200" b="1" dirty="0" err="1"/>
              <a:t>Deve</a:t>
            </a:r>
            <a:r>
              <a:rPr lang="en-US" sz="2200" b="1" dirty="0"/>
              <a:t>-se </a:t>
            </a:r>
            <a:r>
              <a:rPr lang="en-US" sz="2200" b="1" dirty="0" err="1"/>
              <a:t>compreender</a:t>
            </a:r>
            <a:r>
              <a:rPr lang="en-US" sz="2200" b="1" dirty="0"/>
              <a:t> a </a:t>
            </a:r>
            <a:r>
              <a:rPr lang="en-US" sz="2200" b="1" dirty="0" err="1"/>
              <a:t>linguagem</a:t>
            </a:r>
            <a:r>
              <a:rPr lang="en-US" sz="2200" b="1" dirty="0"/>
              <a:t> antes de </a:t>
            </a:r>
            <a:r>
              <a:rPr lang="en-US" sz="2200" b="1" dirty="0" err="1"/>
              <a:t>elicitar</a:t>
            </a:r>
            <a:r>
              <a:rPr lang="en-US" sz="2200" b="1" dirty="0"/>
              <a:t> as </a:t>
            </a:r>
            <a:r>
              <a:rPr lang="en-US" sz="2200" b="1" dirty="0" err="1"/>
              <a:t>necessidades</a:t>
            </a:r>
            <a:r>
              <a:rPr lang="en-US" sz="2200" b="1" dirty="0"/>
              <a:t>.</a:t>
            </a:r>
          </a:p>
          <a:p>
            <a:pPr lvl="1" algn="ctr">
              <a:lnSpc>
                <a:spcPct val="120000"/>
              </a:lnSpc>
              <a:buClr>
                <a:srgbClr val="FF0000"/>
              </a:buClr>
              <a:buNone/>
              <a:defRPr/>
            </a:pPr>
            <a:r>
              <a:rPr lang="en-US" sz="2000" dirty="0" err="1" smtClean="0"/>
              <a:t>Exemplos</a:t>
            </a:r>
            <a:r>
              <a:rPr lang="en-US" sz="2000" dirty="0" smtClean="0"/>
              <a:t>:</a:t>
            </a:r>
            <a:endParaRPr lang="en-US" sz="2000" dirty="0"/>
          </a:p>
          <a:p>
            <a:pPr lvl="1" algn="ctr">
              <a:lnSpc>
                <a:spcPct val="120000"/>
              </a:lnSpc>
              <a:buClr>
                <a:srgbClr val="FF0000"/>
              </a:buClr>
              <a:buNone/>
              <a:defRPr/>
            </a:pPr>
            <a:r>
              <a:rPr lang="en-US" sz="2000" dirty="0"/>
              <a:t>Conta-</a:t>
            </a:r>
            <a:r>
              <a:rPr lang="en-US" sz="2000" dirty="0" err="1"/>
              <a:t>mãe</a:t>
            </a:r>
            <a:r>
              <a:rPr lang="en-US" sz="2000" dirty="0"/>
              <a:t>, </a:t>
            </a:r>
            <a:r>
              <a:rPr lang="en-US" sz="2000" dirty="0" err="1"/>
              <a:t>Dzero</a:t>
            </a:r>
            <a:r>
              <a:rPr lang="en-US" sz="2000" dirty="0"/>
              <a:t>, </a:t>
            </a:r>
            <a:r>
              <a:rPr lang="en-US" sz="2000" dirty="0" err="1"/>
              <a:t>Fecha</a:t>
            </a:r>
            <a:r>
              <a:rPr lang="en-US" sz="2000" dirty="0"/>
              <a:t> a mesa, </a:t>
            </a:r>
            <a:r>
              <a:rPr lang="en-US" sz="2000" dirty="0" err="1"/>
              <a:t>Passagem</a:t>
            </a:r>
            <a:r>
              <a:rPr lang="en-US" sz="2000" dirty="0"/>
              <a:t> de </a:t>
            </a:r>
            <a:r>
              <a:rPr lang="en-US" sz="2000" dirty="0" err="1"/>
              <a:t>Resultados</a:t>
            </a:r>
            <a:r>
              <a:rPr lang="en-US" sz="2000" dirty="0"/>
              <a:t>,  </a:t>
            </a:r>
            <a:r>
              <a:rPr lang="en-US" sz="2000" dirty="0" err="1"/>
              <a:t>Zipar</a:t>
            </a:r>
            <a:r>
              <a:rPr lang="en-US" sz="2000" dirty="0"/>
              <a:t>, FTP, TCP/IP</a:t>
            </a:r>
            <a:endParaRPr lang="en-US" sz="2000" b="1" dirty="0"/>
          </a:p>
        </p:txBody>
      </p:sp>
    </p:spTree>
    <p:extLst>
      <p:ext uri="{BB962C8B-B14F-4D97-AF65-F5344CB8AC3E}">
        <p14:creationId xmlns:p14="http://schemas.microsoft.com/office/powerpoint/2010/main" val="154256904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2855913" y="246064"/>
            <a:ext cx="7560567" cy="15271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r>
              <a:rPr lang="en-GB" dirty="0"/>
              <a:t> </a:t>
            </a:r>
            <a:r>
              <a:rPr lang="en-US" b="1" dirty="0" err="1">
                <a:solidFill>
                  <a:srgbClr val="7F2075"/>
                </a:solidFill>
              </a:rPr>
              <a:t>Retroalimentação</a:t>
            </a:r>
            <a:r>
              <a:rPr lang="en-US" b="1" dirty="0">
                <a:solidFill>
                  <a:srgbClr val="7F2075"/>
                </a:solidFill>
              </a:rPr>
              <a:t> -feedback</a:t>
            </a:r>
            <a:r>
              <a:rPr lang="en-GB" b="1" dirty="0">
                <a:solidFill>
                  <a:srgbClr val="7F2075"/>
                </a:solidFill>
              </a:rPr>
              <a:t> </a:t>
            </a:r>
            <a:endParaRPr lang="en-US" b="1" dirty="0">
              <a:solidFill>
                <a:srgbClr val="7F2075"/>
              </a:solidFill>
            </a:endParaRPr>
          </a:p>
        </p:txBody>
      </p:sp>
      <p:sp>
        <p:nvSpPr>
          <p:cNvPr id="2053" name="Rectangle 3"/>
          <p:cNvSpPr>
            <a:spLocks noGrp="1" noChangeArrowheads="1"/>
          </p:cNvSpPr>
          <p:nvPr>
            <p:ph idx="1"/>
          </p:nvPr>
        </p:nvSpPr>
        <p:spPr>
          <a:xfrm>
            <a:off x="2063750" y="1773239"/>
            <a:ext cx="8352730" cy="3387725"/>
          </a:xfrm>
        </p:spPr>
        <p:txBody>
          <a:bodyPr/>
          <a:lstStyle/>
          <a:p>
            <a:pPr algn="just" eaLnBrk="1" hangingPunct="1"/>
            <a:r>
              <a:rPr lang="en-US" dirty="0" err="1"/>
              <a:t>Obrigar</a:t>
            </a:r>
            <a:r>
              <a:rPr lang="en-US" dirty="0"/>
              <a:t> </a:t>
            </a:r>
            <a:r>
              <a:rPr lang="en-US" dirty="0" err="1"/>
              <a:t>ao</a:t>
            </a:r>
            <a:r>
              <a:rPr lang="en-US" dirty="0"/>
              <a:t> receptor da </a:t>
            </a:r>
            <a:r>
              <a:rPr lang="en-US" dirty="0" err="1"/>
              <a:t>informação</a:t>
            </a:r>
            <a:r>
              <a:rPr lang="en-US" dirty="0"/>
              <a:t> a </a:t>
            </a:r>
            <a:r>
              <a:rPr lang="en-US" dirty="0" err="1"/>
              <a:t>recolocar</a:t>
            </a:r>
            <a:r>
              <a:rPr lang="en-US" dirty="0"/>
              <a:t> a  </a:t>
            </a:r>
            <a:r>
              <a:rPr lang="en-US" dirty="0" err="1"/>
              <a:t>comunicação</a:t>
            </a:r>
            <a:r>
              <a:rPr lang="en-US" dirty="0"/>
              <a:t>  </a:t>
            </a:r>
            <a:r>
              <a:rPr lang="en-US" dirty="0" err="1"/>
              <a:t>até</a:t>
            </a:r>
            <a:r>
              <a:rPr lang="en-US" dirty="0"/>
              <a:t> que o </a:t>
            </a:r>
            <a:r>
              <a:rPr lang="en-US" dirty="0" err="1"/>
              <a:t>emissor</a:t>
            </a:r>
            <a:r>
              <a:rPr lang="en-US" dirty="0"/>
              <a:t> </a:t>
            </a:r>
            <a:r>
              <a:rPr lang="en-US" dirty="0" err="1"/>
              <a:t>responda</a:t>
            </a:r>
            <a:r>
              <a:rPr lang="en-US" dirty="0"/>
              <a:t> </a:t>
            </a:r>
            <a:r>
              <a:rPr lang="en-US" dirty="0" err="1"/>
              <a:t>positivamente</a:t>
            </a:r>
            <a:r>
              <a:rPr lang="en-US" dirty="0"/>
              <a:t> a </a:t>
            </a:r>
            <a:r>
              <a:rPr lang="en-US" dirty="0" err="1"/>
              <a:t>recolocação</a:t>
            </a:r>
            <a:r>
              <a:rPr lang="en-US" dirty="0"/>
              <a:t>.  </a:t>
            </a:r>
            <a:endParaRPr lang="en-US" dirty="0" smtClean="0"/>
          </a:p>
          <a:p>
            <a:pPr marL="0" indent="0" algn="just" eaLnBrk="1" hangingPunct="1">
              <a:buNone/>
            </a:pPr>
            <a:endParaRPr lang="en-US" dirty="0"/>
          </a:p>
          <a:p>
            <a:pPr algn="just" eaLnBrk="1" hangingPunct="1"/>
            <a:r>
              <a:rPr lang="en-US" dirty="0" err="1"/>
              <a:t>Resumir</a:t>
            </a:r>
            <a:r>
              <a:rPr lang="en-US" dirty="0"/>
              <a:t>, </a:t>
            </a:r>
            <a:r>
              <a:rPr lang="en-US" dirty="0" err="1"/>
              <a:t>parafrasear</a:t>
            </a:r>
            <a:r>
              <a:rPr lang="en-US" dirty="0"/>
              <a:t>, </a:t>
            </a:r>
            <a:r>
              <a:rPr lang="en-US" dirty="0" err="1"/>
              <a:t>confirmar</a:t>
            </a:r>
            <a:r>
              <a:rPr lang="en-US" dirty="0"/>
              <a:t>.</a:t>
            </a:r>
          </a:p>
          <a:p>
            <a:pPr lvl="1" eaLnBrk="1" hangingPunct="1">
              <a:buFont typeface="Wingdings" panose="05000000000000000000" pitchFamily="2" charset="2"/>
              <a:buNone/>
            </a:pPr>
            <a:endParaRPr lang="en-US" b="1" dirty="0"/>
          </a:p>
        </p:txBody>
      </p:sp>
      <p:grpSp>
        <p:nvGrpSpPr>
          <p:cNvPr id="2054" name="Group 4"/>
          <p:cNvGrpSpPr>
            <a:grpSpLocks/>
          </p:cNvGrpSpPr>
          <p:nvPr/>
        </p:nvGrpSpPr>
        <p:grpSpPr bwMode="auto">
          <a:xfrm>
            <a:off x="2855914" y="4149726"/>
            <a:ext cx="5983287" cy="2479675"/>
            <a:chOff x="1522" y="2921"/>
            <a:chExt cx="3086" cy="1255"/>
          </a:xfrm>
        </p:grpSpPr>
        <p:graphicFrame>
          <p:nvGraphicFramePr>
            <p:cNvPr id="2050" name="Object 5"/>
            <p:cNvGraphicFramePr>
              <a:graphicFrameLocks noChangeAspect="1"/>
            </p:cNvGraphicFramePr>
            <p:nvPr/>
          </p:nvGraphicFramePr>
          <p:xfrm>
            <a:off x="1522" y="3019"/>
            <a:ext cx="419" cy="1157"/>
          </p:xfrm>
          <a:graphic>
            <a:graphicData uri="http://schemas.openxmlformats.org/presentationml/2006/ole">
              <mc:AlternateContent xmlns:mc="http://schemas.openxmlformats.org/markup-compatibility/2006">
                <mc:Choice xmlns:v="urn:schemas-microsoft-com:vml" Requires="v">
                  <p:oleObj spid="_x0000_s78883" name="Clip" r:id="rId4" imgW="666000" imgH="1837440" progId="MS_ClipArt_Gallery.2">
                    <p:embed/>
                  </p:oleObj>
                </mc:Choice>
                <mc:Fallback>
                  <p:oleObj name="Clip" r:id="rId4" imgW="666000" imgH="1837440" progId="MS_ClipArt_Gallery.2">
                    <p:embed/>
                    <p:pic>
                      <p:nvPicPr>
                        <p:cNvPr id="205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2" y="3019"/>
                          <a:ext cx="419" cy="1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6"/>
            <p:cNvGraphicFramePr>
              <a:graphicFrameLocks noChangeAspect="1"/>
            </p:cNvGraphicFramePr>
            <p:nvPr/>
          </p:nvGraphicFramePr>
          <p:xfrm>
            <a:off x="4027" y="2943"/>
            <a:ext cx="581" cy="1199"/>
          </p:xfrm>
          <a:graphic>
            <a:graphicData uri="http://schemas.openxmlformats.org/presentationml/2006/ole">
              <mc:AlternateContent xmlns:mc="http://schemas.openxmlformats.org/markup-compatibility/2006">
                <mc:Choice xmlns:v="urn:schemas-microsoft-com:vml" Requires="v">
                  <p:oleObj spid="_x0000_s78884" name="Clip" r:id="rId6" imgW="923040" imgH="1904040" progId="MS_ClipArt_Gallery.2">
                    <p:embed/>
                  </p:oleObj>
                </mc:Choice>
                <mc:Fallback>
                  <p:oleObj name="Clip" r:id="rId6" imgW="923040" imgH="1904040" progId="MS_ClipArt_Gallery.2">
                    <p:embed/>
                    <p:pic>
                      <p:nvPicPr>
                        <p:cNvPr id="2051"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7" y="2943"/>
                          <a:ext cx="581" cy="1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5" name="Text Box 7"/>
            <p:cNvSpPr txBox="1">
              <a:spLocks noChangeArrowheads="1"/>
            </p:cNvSpPr>
            <p:nvPr/>
          </p:nvSpPr>
          <p:spPr bwMode="auto">
            <a:xfrm>
              <a:off x="2995" y="2992"/>
              <a:ext cx="175"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sz="2400" b="1">
                  <a:solidFill>
                    <a:schemeClr val="bg2"/>
                  </a:solidFill>
                  <a:latin typeface="Times New Roman" panose="02020603050405020304" pitchFamily="18" charset="0"/>
                </a:rPr>
                <a:t>?</a:t>
              </a:r>
            </a:p>
          </p:txBody>
        </p:sp>
        <p:sp>
          <p:nvSpPr>
            <p:cNvPr id="2056" name="Freeform 8"/>
            <p:cNvSpPr>
              <a:spLocks/>
            </p:cNvSpPr>
            <p:nvPr/>
          </p:nvSpPr>
          <p:spPr bwMode="auto">
            <a:xfrm>
              <a:off x="1790" y="3114"/>
              <a:ext cx="2407" cy="405"/>
            </a:xfrm>
            <a:custGeom>
              <a:avLst/>
              <a:gdLst>
                <a:gd name="T0" fmla="*/ 0 w 2407"/>
                <a:gd name="T1" fmla="*/ 296 h 405"/>
                <a:gd name="T2" fmla="*/ 802 w 2407"/>
                <a:gd name="T3" fmla="*/ 288 h 405"/>
                <a:gd name="T4" fmla="*/ 1581 w 2407"/>
                <a:gd name="T5" fmla="*/ 405 h 405"/>
                <a:gd name="T6" fmla="*/ 1613 w 2407"/>
                <a:gd name="T7" fmla="*/ 397 h 405"/>
                <a:gd name="T8" fmla="*/ 1636 w 2407"/>
                <a:gd name="T9" fmla="*/ 374 h 405"/>
                <a:gd name="T10" fmla="*/ 1761 w 2407"/>
                <a:gd name="T11" fmla="*/ 350 h 405"/>
                <a:gd name="T12" fmla="*/ 1784 w 2407"/>
                <a:gd name="T13" fmla="*/ 327 h 405"/>
                <a:gd name="T14" fmla="*/ 1815 w 2407"/>
                <a:gd name="T15" fmla="*/ 280 h 405"/>
                <a:gd name="T16" fmla="*/ 1862 w 2407"/>
                <a:gd name="T17" fmla="*/ 272 h 405"/>
                <a:gd name="T18" fmla="*/ 1909 w 2407"/>
                <a:gd name="T19" fmla="*/ 241 h 405"/>
                <a:gd name="T20" fmla="*/ 1932 w 2407"/>
                <a:gd name="T21" fmla="*/ 226 h 405"/>
                <a:gd name="T22" fmla="*/ 2057 w 2407"/>
                <a:gd name="T23" fmla="*/ 179 h 405"/>
                <a:gd name="T24" fmla="*/ 2142 w 2407"/>
                <a:gd name="T25" fmla="*/ 77 h 405"/>
                <a:gd name="T26" fmla="*/ 2213 w 2407"/>
                <a:gd name="T27" fmla="*/ 70 h 405"/>
                <a:gd name="T28" fmla="*/ 2252 w 2407"/>
                <a:gd name="T29" fmla="*/ 0 h 405"/>
                <a:gd name="T30" fmla="*/ 2407 w 2407"/>
                <a:gd name="T31" fmla="*/ 0 h 4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07"/>
                <a:gd name="T49" fmla="*/ 0 h 405"/>
                <a:gd name="T50" fmla="*/ 2407 w 2407"/>
                <a:gd name="T51" fmla="*/ 405 h 40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07" h="405">
                  <a:moveTo>
                    <a:pt x="0" y="296"/>
                  </a:moveTo>
                  <a:cubicBezTo>
                    <a:pt x="274" y="289"/>
                    <a:pt x="526" y="282"/>
                    <a:pt x="802" y="288"/>
                  </a:cubicBezTo>
                  <a:cubicBezTo>
                    <a:pt x="1041" y="391"/>
                    <a:pt x="1324" y="383"/>
                    <a:pt x="1581" y="405"/>
                  </a:cubicBezTo>
                  <a:cubicBezTo>
                    <a:pt x="1592" y="402"/>
                    <a:pt x="1603" y="402"/>
                    <a:pt x="1613" y="397"/>
                  </a:cubicBezTo>
                  <a:cubicBezTo>
                    <a:pt x="1622" y="392"/>
                    <a:pt x="1626" y="378"/>
                    <a:pt x="1636" y="374"/>
                  </a:cubicBezTo>
                  <a:cubicBezTo>
                    <a:pt x="1675" y="357"/>
                    <a:pt x="1719" y="359"/>
                    <a:pt x="1761" y="350"/>
                  </a:cubicBezTo>
                  <a:cubicBezTo>
                    <a:pt x="1769" y="342"/>
                    <a:pt x="1777" y="336"/>
                    <a:pt x="1784" y="327"/>
                  </a:cubicBezTo>
                  <a:cubicBezTo>
                    <a:pt x="1795" y="312"/>
                    <a:pt x="1796" y="283"/>
                    <a:pt x="1815" y="280"/>
                  </a:cubicBezTo>
                  <a:cubicBezTo>
                    <a:pt x="1831" y="277"/>
                    <a:pt x="1846" y="275"/>
                    <a:pt x="1862" y="272"/>
                  </a:cubicBezTo>
                  <a:cubicBezTo>
                    <a:pt x="1878" y="262"/>
                    <a:pt x="1893" y="251"/>
                    <a:pt x="1909" y="241"/>
                  </a:cubicBezTo>
                  <a:cubicBezTo>
                    <a:pt x="1917" y="236"/>
                    <a:pt x="1932" y="226"/>
                    <a:pt x="1932" y="226"/>
                  </a:cubicBezTo>
                  <a:cubicBezTo>
                    <a:pt x="1951" y="168"/>
                    <a:pt x="1994" y="184"/>
                    <a:pt x="2057" y="179"/>
                  </a:cubicBezTo>
                  <a:cubicBezTo>
                    <a:pt x="2094" y="140"/>
                    <a:pt x="2083" y="86"/>
                    <a:pt x="2142" y="77"/>
                  </a:cubicBezTo>
                  <a:cubicBezTo>
                    <a:pt x="2166" y="74"/>
                    <a:pt x="2189" y="72"/>
                    <a:pt x="2213" y="70"/>
                  </a:cubicBezTo>
                  <a:cubicBezTo>
                    <a:pt x="2228" y="46"/>
                    <a:pt x="2236" y="23"/>
                    <a:pt x="2252" y="0"/>
                  </a:cubicBezTo>
                  <a:cubicBezTo>
                    <a:pt x="2353" y="6"/>
                    <a:pt x="2341" y="0"/>
                    <a:pt x="2407" y="0"/>
                  </a:cubicBez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2057" name="Freeform 9"/>
            <p:cNvSpPr>
              <a:spLocks/>
            </p:cNvSpPr>
            <p:nvPr/>
          </p:nvSpPr>
          <p:spPr bwMode="auto">
            <a:xfrm>
              <a:off x="1899" y="3101"/>
              <a:ext cx="2306" cy="264"/>
            </a:xfrm>
            <a:custGeom>
              <a:avLst/>
              <a:gdLst>
                <a:gd name="T0" fmla="*/ 2306 w 2306"/>
                <a:gd name="T1" fmla="*/ 223 h 264"/>
                <a:gd name="T2" fmla="*/ 2018 w 2306"/>
                <a:gd name="T3" fmla="*/ 207 h 264"/>
                <a:gd name="T4" fmla="*/ 1924 w 2306"/>
                <a:gd name="T5" fmla="*/ 122 h 264"/>
                <a:gd name="T6" fmla="*/ 1909 w 2306"/>
                <a:gd name="T7" fmla="*/ 67 h 264"/>
                <a:gd name="T8" fmla="*/ 1839 w 2306"/>
                <a:gd name="T9" fmla="*/ 59 h 264"/>
                <a:gd name="T10" fmla="*/ 1449 w 2306"/>
                <a:gd name="T11" fmla="*/ 28 h 264"/>
                <a:gd name="T12" fmla="*/ 1433 w 2306"/>
                <a:gd name="T13" fmla="*/ 52 h 264"/>
                <a:gd name="T14" fmla="*/ 1426 w 2306"/>
                <a:gd name="T15" fmla="*/ 83 h 264"/>
                <a:gd name="T16" fmla="*/ 1324 w 2306"/>
                <a:gd name="T17" fmla="*/ 153 h 264"/>
                <a:gd name="T18" fmla="*/ 1293 w 2306"/>
                <a:gd name="T19" fmla="*/ 176 h 264"/>
                <a:gd name="T20" fmla="*/ 1231 w 2306"/>
                <a:gd name="T21" fmla="*/ 192 h 264"/>
                <a:gd name="T22" fmla="*/ 1122 w 2306"/>
                <a:gd name="T23" fmla="*/ 59 h 264"/>
                <a:gd name="T24" fmla="*/ 1114 w 2306"/>
                <a:gd name="T25" fmla="*/ 36 h 264"/>
                <a:gd name="T26" fmla="*/ 600 w 2306"/>
                <a:gd name="T27" fmla="*/ 67 h 264"/>
                <a:gd name="T28" fmla="*/ 280 w 2306"/>
                <a:gd name="T29" fmla="*/ 90 h 264"/>
                <a:gd name="T30" fmla="*/ 148 w 2306"/>
                <a:gd name="T31" fmla="*/ 122 h 264"/>
                <a:gd name="T32" fmla="*/ 0 w 2306"/>
                <a:gd name="T33" fmla="*/ 122 h 2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6"/>
                <a:gd name="T52" fmla="*/ 0 h 264"/>
                <a:gd name="T53" fmla="*/ 2306 w 2306"/>
                <a:gd name="T54" fmla="*/ 264 h 2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6" h="264">
                  <a:moveTo>
                    <a:pt x="2306" y="223"/>
                  </a:moveTo>
                  <a:cubicBezTo>
                    <a:pt x="2226" y="264"/>
                    <a:pt x="2105" y="230"/>
                    <a:pt x="2018" y="207"/>
                  </a:cubicBezTo>
                  <a:cubicBezTo>
                    <a:pt x="2007" y="198"/>
                    <a:pt x="1938" y="156"/>
                    <a:pt x="1924" y="122"/>
                  </a:cubicBezTo>
                  <a:cubicBezTo>
                    <a:pt x="1917" y="104"/>
                    <a:pt x="1927" y="74"/>
                    <a:pt x="1909" y="67"/>
                  </a:cubicBezTo>
                  <a:cubicBezTo>
                    <a:pt x="1887" y="58"/>
                    <a:pt x="1862" y="62"/>
                    <a:pt x="1839" y="59"/>
                  </a:cubicBezTo>
                  <a:cubicBezTo>
                    <a:pt x="1687" y="9"/>
                    <a:pt x="1615" y="0"/>
                    <a:pt x="1449" y="28"/>
                  </a:cubicBezTo>
                  <a:cubicBezTo>
                    <a:pt x="1444" y="36"/>
                    <a:pt x="1437" y="43"/>
                    <a:pt x="1433" y="52"/>
                  </a:cubicBezTo>
                  <a:cubicBezTo>
                    <a:pt x="1429" y="62"/>
                    <a:pt x="1431" y="74"/>
                    <a:pt x="1426" y="83"/>
                  </a:cubicBezTo>
                  <a:cubicBezTo>
                    <a:pt x="1405" y="120"/>
                    <a:pt x="1356" y="130"/>
                    <a:pt x="1324" y="153"/>
                  </a:cubicBezTo>
                  <a:cubicBezTo>
                    <a:pt x="1314" y="160"/>
                    <a:pt x="1305" y="171"/>
                    <a:pt x="1293" y="176"/>
                  </a:cubicBezTo>
                  <a:cubicBezTo>
                    <a:pt x="1273" y="184"/>
                    <a:pt x="1231" y="192"/>
                    <a:pt x="1231" y="192"/>
                  </a:cubicBezTo>
                  <a:cubicBezTo>
                    <a:pt x="1083" y="180"/>
                    <a:pt x="1139" y="218"/>
                    <a:pt x="1122" y="59"/>
                  </a:cubicBezTo>
                  <a:cubicBezTo>
                    <a:pt x="1121" y="51"/>
                    <a:pt x="1117" y="44"/>
                    <a:pt x="1114" y="36"/>
                  </a:cubicBezTo>
                  <a:cubicBezTo>
                    <a:pt x="937" y="41"/>
                    <a:pt x="776" y="58"/>
                    <a:pt x="600" y="67"/>
                  </a:cubicBezTo>
                  <a:cubicBezTo>
                    <a:pt x="499" y="92"/>
                    <a:pt x="384" y="84"/>
                    <a:pt x="280" y="90"/>
                  </a:cubicBezTo>
                  <a:cubicBezTo>
                    <a:pt x="229" y="97"/>
                    <a:pt x="195" y="120"/>
                    <a:pt x="148" y="122"/>
                  </a:cubicBezTo>
                  <a:cubicBezTo>
                    <a:pt x="99" y="124"/>
                    <a:pt x="49" y="122"/>
                    <a:pt x="0" y="122"/>
                  </a:cubicBez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2058" name="Text Box 10"/>
            <p:cNvSpPr txBox="1">
              <a:spLocks noChangeArrowheads="1"/>
            </p:cNvSpPr>
            <p:nvPr/>
          </p:nvSpPr>
          <p:spPr bwMode="auto">
            <a:xfrm>
              <a:off x="2069" y="3394"/>
              <a:ext cx="67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en-US" sz="2400" b="1">
                  <a:solidFill>
                    <a:schemeClr val="bg2"/>
                  </a:solidFill>
                  <a:latin typeface="Times New Roman" panose="02020603050405020304" pitchFamily="18" charset="0"/>
                </a:rPr>
                <a:t>a</a:t>
              </a:r>
            </a:p>
          </p:txBody>
        </p:sp>
        <p:sp>
          <p:nvSpPr>
            <p:cNvPr id="2059" name="Text Box 11"/>
            <p:cNvSpPr txBox="1">
              <a:spLocks noChangeArrowheads="1"/>
            </p:cNvSpPr>
            <p:nvPr/>
          </p:nvSpPr>
          <p:spPr bwMode="auto">
            <a:xfrm>
              <a:off x="2112" y="2921"/>
              <a:ext cx="67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en-US" sz="2400" b="1">
                  <a:solidFill>
                    <a:schemeClr val="bg2"/>
                  </a:solidFill>
                  <a:latin typeface="Times New Roman" panose="02020603050405020304" pitchFamily="18" charset="0"/>
                </a:rPr>
                <a:t>a</a:t>
              </a:r>
            </a:p>
          </p:txBody>
        </p:sp>
      </p:grpSp>
    </p:spTree>
    <p:extLst>
      <p:ext uri="{BB962C8B-B14F-4D97-AF65-F5344CB8AC3E}">
        <p14:creationId xmlns:p14="http://schemas.microsoft.com/office/powerpoint/2010/main" val="171745777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Espaço Reservado para Número de Slide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BA20B37-1053-4C45-81B3-F8B5858214CB}" type="slidenum">
              <a:rPr lang="pt-BR" altLang="en-US"/>
              <a:pPr eaLnBrk="1" hangingPunct="1"/>
              <a:t>48</a:t>
            </a:fld>
            <a:endParaRPr lang="pt-BR" altLang="en-US"/>
          </a:p>
        </p:txBody>
      </p:sp>
      <p:sp>
        <p:nvSpPr>
          <p:cNvPr id="17411" name="Rectangle 2"/>
          <p:cNvSpPr>
            <a:spLocks noGrp="1" noChangeArrowheads="1"/>
          </p:cNvSpPr>
          <p:nvPr>
            <p:ph type="title"/>
          </p:nvPr>
        </p:nvSpPr>
        <p:spPr/>
        <p:txBody>
          <a:bodyPr>
            <a:normAutofit/>
          </a:bodyPr>
          <a:lstStyle/>
          <a:p>
            <a:pPr algn="ctr" eaLnBrk="1" hangingPunct="1"/>
            <a:r>
              <a:rPr lang="pt-BR" b="1" dirty="0">
                <a:solidFill>
                  <a:srgbClr val="7F2075"/>
                </a:solidFill>
              </a:rPr>
              <a:t>Levantamento de Requisitos</a:t>
            </a:r>
          </a:p>
        </p:txBody>
      </p:sp>
      <p:sp>
        <p:nvSpPr>
          <p:cNvPr id="17412" name="Rectangle 3"/>
          <p:cNvSpPr>
            <a:spLocks noGrp="1" noChangeArrowheads="1"/>
          </p:cNvSpPr>
          <p:nvPr>
            <p:ph type="body" idx="1"/>
          </p:nvPr>
        </p:nvSpPr>
        <p:spPr/>
        <p:txBody>
          <a:bodyPr>
            <a:normAutofit fontScale="92500" lnSpcReduction="20000"/>
          </a:bodyPr>
          <a:lstStyle/>
          <a:p>
            <a:pPr eaLnBrk="1" hangingPunct="1"/>
            <a:r>
              <a:rPr lang="pt-BR"/>
              <a:t>Entrevistas</a:t>
            </a:r>
          </a:p>
          <a:p>
            <a:pPr eaLnBrk="1" hangingPunct="1"/>
            <a:r>
              <a:rPr lang="pt-BR"/>
              <a:t>Análise Documental</a:t>
            </a:r>
          </a:p>
          <a:p>
            <a:pPr eaLnBrk="1" hangingPunct="1"/>
            <a:r>
              <a:rPr lang="pt-BR"/>
              <a:t>Workshop de requisitos</a:t>
            </a:r>
          </a:p>
          <a:p>
            <a:pPr eaLnBrk="1" hangingPunct="1"/>
            <a:r>
              <a:rPr lang="pt-BR" err="1"/>
              <a:t>Brainstorm</a:t>
            </a:r>
            <a:endParaRPr lang="pt-BR"/>
          </a:p>
          <a:p>
            <a:pPr eaLnBrk="1" hangingPunct="1"/>
            <a:r>
              <a:rPr lang="pt-BR" err="1"/>
              <a:t>Brainwriting</a:t>
            </a:r>
            <a:endParaRPr lang="pt-BR"/>
          </a:p>
          <a:p>
            <a:pPr eaLnBrk="1" hangingPunct="1"/>
            <a:r>
              <a:rPr lang="pt-BR" err="1"/>
              <a:t>Storyboards</a:t>
            </a:r>
            <a:endParaRPr lang="pt-BR"/>
          </a:p>
          <a:p>
            <a:pPr eaLnBrk="1" hangingPunct="1"/>
            <a:r>
              <a:rPr lang="pt-BR"/>
              <a:t>Casos de uso</a:t>
            </a:r>
          </a:p>
          <a:p>
            <a:pPr eaLnBrk="1" hangingPunct="1"/>
            <a:r>
              <a:rPr lang="pt-BR"/>
              <a:t>Role </a:t>
            </a:r>
            <a:r>
              <a:rPr lang="pt-BR" err="1"/>
              <a:t>playing</a:t>
            </a:r>
            <a:endParaRPr lang="pt-BR"/>
          </a:p>
          <a:p>
            <a:pPr eaLnBrk="1" hangingPunct="1"/>
            <a:r>
              <a:rPr lang="pt-BR"/>
              <a:t>Prototipagem</a:t>
            </a:r>
          </a:p>
          <a:p>
            <a:pPr eaLnBrk="1" hangingPunct="1"/>
            <a:r>
              <a:rPr lang="pt-BR"/>
              <a:t>JAD (Joint </a:t>
            </a:r>
            <a:r>
              <a:rPr lang="pt-BR" err="1"/>
              <a:t>Application</a:t>
            </a:r>
            <a:r>
              <a:rPr lang="pt-BR"/>
              <a:t> </a:t>
            </a:r>
            <a:r>
              <a:rPr lang="pt-BR" err="1"/>
              <a:t>Development</a:t>
            </a:r>
            <a:r>
              <a:rPr lang="pt-BR"/>
              <a:t>)</a:t>
            </a:r>
          </a:p>
        </p:txBody>
      </p:sp>
    </p:spTree>
    <p:extLst>
      <p:ext uri="{BB962C8B-B14F-4D97-AF65-F5344CB8AC3E}">
        <p14:creationId xmlns:p14="http://schemas.microsoft.com/office/powerpoint/2010/main" val="384707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ço Reservado para Número de Slide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759F57D-2D6F-42EE-B64B-3EF18B000008}" type="slidenum">
              <a:rPr lang="pt-BR" altLang="en-US"/>
              <a:pPr eaLnBrk="1" hangingPunct="1"/>
              <a:t>49</a:t>
            </a:fld>
            <a:endParaRPr lang="pt-BR" altLang="en-US"/>
          </a:p>
        </p:txBody>
      </p:sp>
      <p:sp>
        <p:nvSpPr>
          <p:cNvPr id="18435" name="Rectangle 2"/>
          <p:cNvSpPr>
            <a:spLocks noGrp="1" noChangeArrowheads="1"/>
          </p:cNvSpPr>
          <p:nvPr>
            <p:ph type="title"/>
          </p:nvPr>
        </p:nvSpPr>
        <p:spPr/>
        <p:txBody>
          <a:bodyPr>
            <a:normAutofit/>
          </a:bodyPr>
          <a:lstStyle/>
          <a:p>
            <a:pPr algn="ctr" eaLnBrk="1" hangingPunct="1"/>
            <a:r>
              <a:rPr lang="pt-BR" b="1" dirty="0">
                <a:solidFill>
                  <a:srgbClr val="7F2075"/>
                </a:solidFill>
              </a:rPr>
              <a:t>Levantamento de Requisitos (Entrevista)</a:t>
            </a:r>
          </a:p>
        </p:txBody>
      </p:sp>
      <p:sp>
        <p:nvSpPr>
          <p:cNvPr id="18436" name="Rectangle 3"/>
          <p:cNvSpPr>
            <a:spLocks noGrp="1" noChangeArrowheads="1"/>
          </p:cNvSpPr>
          <p:nvPr>
            <p:ph type="body" idx="1"/>
          </p:nvPr>
        </p:nvSpPr>
        <p:spPr/>
        <p:txBody>
          <a:bodyPr>
            <a:normAutofit/>
          </a:bodyPr>
          <a:lstStyle/>
          <a:p>
            <a:pPr eaLnBrk="1" hangingPunct="1">
              <a:lnSpc>
                <a:spcPct val="90000"/>
              </a:lnSpc>
            </a:pPr>
            <a:r>
              <a:rPr lang="pt-BR"/>
              <a:t>Técnica simples e direta</a:t>
            </a:r>
          </a:p>
          <a:p>
            <a:pPr eaLnBrk="1" hangingPunct="1">
              <a:lnSpc>
                <a:spcPct val="90000"/>
              </a:lnSpc>
            </a:pPr>
            <a:r>
              <a:rPr lang="pt-BR"/>
              <a:t>Questões livres de contexto podem ajudar no alcance de entrevistas não-tendenciosas</a:t>
            </a:r>
          </a:p>
          <a:p>
            <a:pPr lvl="1" eaLnBrk="1" hangingPunct="1">
              <a:lnSpc>
                <a:spcPct val="90000"/>
              </a:lnSpc>
            </a:pPr>
            <a:r>
              <a:rPr lang="pt-BR"/>
              <a:t>Quem são os usuários?</a:t>
            </a:r>
          </a:p>
          <a:p>
            <a:pPr lvl="1" eaLnBrk="1" hangingPunct="1">
              <a:lnSpc>
                <a:spcPct val="90000"/>
              </a:lnSpc>
            </a:pPr>
            <a:r>
              <a:rPr lang="pt-BR"/>
              <a:t>Quem são os clientes?</a:t>
            </a:r>
          </a:p>
          <a:p>
            <a:pPr lvl="1" eaLnBrk="1" hangingPunct="1">
              <a:lnSpc>
                <a:spcPct val="90000"/>
              </a:lnSpc>
            </a:pPr>
            <a:r>
              <a:rPr lang="pt-BR"/>
              <a:t>As necessidades deles são diferentes?</a:t>
            </a:r>
          </a:p>
          <a:p>
            <a:pPr lvl="1" eaLnBrk="1" hangingPunct="1">
              <a:lnSpc>
                <a:spcPct val="90000"/>
              </a:lnSpc>
            </a:pPr>
            <a:r>
              <a:rPr lang="pt-BR"/>
              <a:t>Onde a solução desse problema pode ser encontrada?</a:t>
            </a:r>
          </a:p>
          <a:p>
            <a:pPr eaLnBrk="1" hangingPunct="1">
              <a:lnSpc>
                <a:spcPct val="90000"/>
              </a:lnSpc>
            </a:pPr>
            <a:r>
              <a:rPr lang="pt-BR"/>
              <a:t>Resultado: repositório de requisitos</a:t>
            </a:r>
          </a:p>
          <a:p>
            <a:pPr eaLnBrk="1" hangingPunct="1">
              <a:lnSpc>
                <a:spcPct val="90000"/>
              </a:lnSpc>
            </a:pPr>
            <a:r>
              <a:rPr lang="pt-BR"/>
              <a:t>Questionário não substitui uma entrevista.</a:t>
            </a:r>
          </a:p>
        </p:txBody>
      </p:sp>
    </p:spTree>
    <p:extLst>
      <p:ext uri="{BB962C8B-B14F-4D97-AF65-F5344CB8AC3E}">
        <p14:creationId xmlns:p14="http://schemas.microsoft.com/office/powerpoint/2010/main" val="840840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xmlns="" id="{1C337307-4835-F643-88CC-73F03D2910CD}"/>
              </a:ext>
            </a:extLst>
          </p:cNvPr>
          <p:cNvPicPr>
            <a:picLocks noChangeAspect="1"/>
          </p:cNvPicPr>
          <p:nvPr/>
        </p:nvPicPr>
        <p:blipFill>
          <a:blip r:embed="rId2"/>
          <a:srcRect/>
          <a:stretch/>
        </p:blipFill>
        <p:spPr>
          <a:xfrm>
            <a:off x="56078" y="-508607"/>
            <a:ext cx="12240499" cy="6886811"/>
          </a:xfrm>
          <a:prstGeom prst="rect">
            <a:avLst/>
          </a:prstGeom>
        </p:spPr>
      </p:pic>
      <p:pic>
        <p:nvPicPr>
          <p:cNvPr id="8" name="Imagem 7">
            <a:extLst>
              <a:ext uri="{FF2B5EF4-FFF2-40B4-BE49-F238E27FC236}">
                <a16:creationId xmlns:a16="http://schemas.microsoft.com/office/drawing/2014/main" xmlns="" id="{7D8A9C7E-592E-AA4C-B99A-C4ABCBD8B3E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88723" y="5427318"/>
            <a:ext cx="1604494" cy="1312768"/>
          </a:xfrm>
          <a:prstGeom prst="rect">
            <a:avLst/>
          </a:prstGeom>
        </p:spPr>
      </p:pic>
      <p:pic>
        <p:nvPicPr>
          <p:cNvPr id="4" name="Gráfico 3">
            <a:extLst>
              <a:ext uri="{FF2B5EF4-FFF2-40B4-BE49-F238E27FC236}">
                <a16:creationId xmlns:a16="http://schemas.microsoft.com/office/drawing/2014/main" xmlns="" id="{B8BBF8E5-FE52-B448-9690-CA80C3D7115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p:blipFill>
        <p:spPr>
          <a:xfrm>
            <a:off x="431988" y="415627"/>
            <a:ext cx="161569" cy="302941"/>
          </a:xfrm>
          <a:prstGeom prst="rect">
            <a:avLst/>
          </a:prstGeom>
        </p:spPr>
      </p:pic>
      <p:sp>
        <p:nvSpPr>
          <p:cNvPr id="5" name="TextBox 9">
            <a:extLst>
              <a:ext uri="{FF2B5EF4-FFF2-40B4-BE49-F238E27FC236}">
                <a16:creationId xmlns:a16="http://schemas.microsoft.com/office/drawing/2014/main" xmlns="" id="{4E6E4D78-F110-6643-9F01-95F1BB7DDF78}"/>
              </a:ext>
            </a:extLst>
          </p:cNvPr>
          <p:cNvSpPr txBox="1"/>
          <p:nvPr/>
        </p:nvSpPr>
        <p:spPr>
          <a:xfrm>
            <a:off x="690883" y="479795"/>
            <a:ext cx="2100443" cy="32162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000" b="1">
                <a:solidFill>
                  <a:schemeClr val="bg1"/>
                </a:solidFill>
                <a:latin typeface="Calibri" panose="020F0502020204030204" pitchFamily="34" charset="0"/>
                <a:cs typeface="Calibri" panose="020F0502020204030204" pitchFamily="34" charset="0"/>
              </a:rPr>
              <a:t>LINHA DO TEMPO</a:t>
            </a:r>
          </a:p>
        </p:txBody>
      </p:sp>
    </p:spTree>
    <p:extLst>
      <p:ext uri="{BB962C8B-B14F-4D97-AF65-F5344CB8AC3E}">
        <p14:creationId xmlns:p14="http://schemas.microsoft.com/office/powerpoint/2010/main" val="378340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ço Reservado para Número de Slide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D170E15-D85E-4844-9EC9-03D845BFA198}" type="slidenum">
              <a:rPr lang="pt-BR" altLang="en-US"/>
              <a:pPr eaLnBrk="1" hangingPunct="1"/>
              <a:t>50</a:t>
            </a:fld>
            <a:endParaRPr lang="pt-BR" altLang="en-US"/>
          </a:p>
        </p:txBody>
      </p:sp>
      <p:sp>
        <p:nvSpPr>
          <p:cNvPr id="19459" name="Rectangle 2"/>
          <p:cNvSpPr>
            <a:spLocks noGrp="1" noChangeArrowheads="1"/>
          </p:cNvSpPr>
          <p:nvPr>
            <p:ph type="title"/>
          </p:nvPr>
        </p:nvSpPr>
        <p:spPr/>
        <p:txBody>
          <a:bodyPr>
            <a:normAutofit/>
          </a:bodyPr>
          <a:lstStyle/>
          <a:p>
            <a:pPr algn="ctr" eaLnBrk="1" hangingPunct="1"/>
            <a:r>
              <a:rPr lang="pt-BR" b="1" dirty="0">
                <a:solidFill>
                  <a:srgbClr val="7F2075"/>
                </a:solidFill>
              </a:rPr>
              <a:t>Levantamento de Requisitos (Entrevista)</a:t>
            </a:r>
          </a:p>
        </p:txBody>
      </p:sp>
      <p:sp>
        <p:nvSpPr>
          <p:cNvPr id="19460" name="Rectangle 3"/>
          <p:cNvSpPr>
            <a:spLocks noGrp="1" noChangeArrowheads="1"/>
          </p:cNvSpPr>
          <p:nvPr>
            <p:ph type="body" idx="1"/>
          </p:nvPr>
        </p:nvSpPr>
        <p:spPr/>
        <p:txBody>
          <a:bodyPr>
            <a:normAutofit/>
          </a:bodyPr>
          <a:lstStyle/>
          <a:p>
            <a:pPr eaLnBrk="1" hangingPunct="1">
              <a:lnSpc>
                <a:spcPct val="90000"/>
              </a:lnSpc>
            </a:pPr>
            <a:r>
              <a:rPr lang="pt-BR"/>
              <a:t>Gerente:</a:t>
            </a:r>
          </a:p>
          <a:p>
            <a:pPr lvl="1" eaLnBrk="1" hangingPunct="1">
              <a:lnSpc>
                <a:spcPct val="90000"/>
              </a:lnSpc>
            </a:pPr>
            <a:r>
              <a:rPr lang="pt-BR"/>
              <a:t>Qual é sua visão do problema?</a:t>
            </a:r>
          </a:p>
          <a:p>
            <a:pPr lvl="1" eaLnBrk="1" hangingPunct="1">
              <a:lnSpc>
                <a:spcPct val="90000"/>
              </a:lnSpc>
            </a:pPr>
            <a:r>
              <a:rPr lang="pt-BR"/>
              <a:t>Quais são as mudanças desejadas com a solução do problema?</a:t>
            </a:r>
          </a:p>
          <a:p>
            <a:pPr lvl="1" eaLnBrk="1" hangingPunct="1">
              <a:lnSpc>
                <a:spcPct val="90000"/>
              </a:lnSpc>
            </a:pPr>
            <a:r>
              <a:rPr lang="pt-BR"/>
              <a:t>Em que ambiente essa solução deverá funcionar?</a:t>
            </a:r>
          </a:p>
          <a:p>
            <a:pPr lvl="1" eaLnBrk="1" hangingPunct="1">
              <a:lnSpc>
                <a:spcPct val="90000"/>
              </a:lnSpc>
            </a:pPr>
            <a:r>
              <a:rPr lang="pt-BR"/>
              <a:t>Qual é a abrangência geográfica e número de usuários que estarão utilizando a solução?</a:t>
            </a:r>
          </a:p>
          <a:p>
            <a:pPr lvl="1" eaLnBrk="1" hangingPunct="1">
              <a:lnSpc>
                <a:spcPct val="90000"/>
              </a:lnSpc>
            </a:pPr>
            <a:r>
              <a:rPr lang="pt-BR"/>
              <a:t>Como é o parque tecnológico existente (Servidores, Desktops, Topologia da Rede, Internet)?</a:t>
            </a:r>
          </a:p>
        </p:txBody>
      </p:sp>
    </p:spTree>
    <p:extLst>
      <p:ext uri="{BB962C8B-B14F-4D97-AF65-F5344CB8AC3E}">
        <p14:creationId xmlns:p14="http://schemas.microsoft.com/office/powerpoint/2010/main" val="1758070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Espaço Reservado para Número de Slide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58C6EF2-2C84-49A5-B1B5-B5E42FA4ECE7}" type="slidenum">
              <a:rPr lang="pt-BR" altLang="en-US"/>
              <a:pPr eaLnBrk="1" hangingPunct="1"/>
              <a:t>51</a:t>
            </a:fld>
            <a:endParaRPr lang="pt-BR" altLang="en-US"/>
          </a:p>
        </p:txBody>
      </p:sp>
      <p:sp>
        <p:nvSpPr>
          <p:cNvPr id="20483" name="Rectangle 2"/>
          <p:cNvSpPr>
            <a:spLocks noGrp="1" noChangeArrowheads="1"/>
          </p:cNvSpPr>
          <p:nvPr>
            <p:ph type="title"/>
          </p:nvPr>
        </p:nvSpPr>
        <p:spPr/>
        <p:txBody>
          <a:bodyPr>
            <a:normAutofit/>
          </a:bodyPr>
          <a:lstStyle/>
          <a:p>
            <a:pPr algn="ctr" eaLnBrk="1" hangingPunct="1"/>
            <a:r>
              <a:rPr lang="pt-BR" b="1" dirty="0">
                <a:solidFill>
                  <a:srgbClr val="7F2075"/>
                </a:solidFill>
              </a:rPr>
              <a:t>Levantamento de Requisitos (Entrevista)</a:t>
            </a:r>
          </a:p>
        </p:txBody>
      </p:sp>
      <p:sp>
        <p:nvSpPr>
          <p:cNvPr id="20484" name="Rectangle 3"/>
          <p:cNvSpPr>
            <a:spLocks noGrp="1" noChangeArrowheads="1"/>
          </p:cNvSpPr>
          <p:nvPr>
            <p:ph type="body" idx="1"/>
          </p:nvPr>
        </p:nvSpPr>
        <p:spPr/>
        <p:txBody>
          <a:bodyPr>
            <a:normAutofit/>
          </a:bodyPr>
          <a:lstStyle/>
          <a:p>
            <a:pPr eaLnBrk="1" hangingPunct="1"/>
            <a:r>
              <a:rPr lang="pt-BR"/>
              <a:t>Gerente:</a:t>
            </a:r>
          </a:p>
          <a:p>
            <a:pPr lvl="1" eaLnBrk="1" hangingPunct="1"/>
            <a:r>
              <a:rPr lang="pt-BR"/>
              <a:t>Quais são os ambientes existentes na empresa (Desenvolvimento, Testes, Produção, etc...);</a:t>
            </a:r>
          </a:p>
          <a:p>
            <a:pPr lvl="1" eaLnBrk="1" hangingPunct="1"/>
            <a:r>
              <a:rPr lang="pt-BR"/>
              <a:t>Como serão as integrações entre os sistemas?</a:t>
            </a:r>
          </a:p>
          <a:p>
            <a:pPr lvl="1" eaLnBrk="1" hangingPunct="1"/>
            <a:r>
              <a:rPr lang="pt-BR"/>
              <a:t>Haverá migração de dados ? Em que estrutura estão esses dados?</a:t>
            </a:r>
          </a:p>
          <a:p>
            <a:pPr lvl="1" eaLnBrk="1" hangingPunct="1"/>
            <a:r>
              <a:rPr lang="pt-BR"/>
              <a:t>Existe alguma padronização a ser seguida e/ou algum artefato de sua metodologia que deverá ser gerado e entregue?</a:t>
            </a:r>
          </a:p>
          <a:p>
            <a:pPr lvl="1" eaLnBrk="1" hangingPunct="1"/>
            <a:r>
              <a:rPr lang="pt-BR"/>
              <a:t>Como está estruturada a equipe de TI?</a:t>
            </a:r>
          </a:p>
        </p:txBody>
      </p:sp>
    </p:spTree>
    <p:extLst>
      <p:ext uri="{BB962C8B-B14F-4D97-AF65-F5344CB8AC3E}">
        <p14:creationId xmlns:p14="http://schemas.microsoft.com/office/powerpoint/2010/main" val="36070959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Espaço Reservado para Número de Slide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8819F41-2D10-4E71-92D9-883B613F3211}" type="slidenum">
              <a:rPr lang="pt-BR" altLang="en-US"/>
              <a:pPr eaLnBrk="1" hangingPunct="1"/>
              <a:t>52</a:t>
            </a:fld>
            <a:endParaRPr lang="pt-BR" altLang="en-US"/>
          </a:p>
        </p:txBody>
      </p:sp>
      <p:sp>
        <p:nvSpPr>
          <p:cNvPr id="21507" name="Rectangle 2"/>
          <p:cNvSpPr>
            <a:spLocks noGrp="1" noChangeArrowheads="1"/>
          </p:cNvSpPr>
          <p:nvPr>
            <p:ph type="title"/>
          </p:nvPr>
        </p:nvSpPr>
        <p:spPr/>
        <p:txBody>
          <a:bodyPr>
            <a:normAutofit/>
          </a:bodyPr>
          <a:lstStyle/>
          <a:p>
            <a:pPr algn="ctr" eaLnBrk="1" hangingPunct="1"/>
            <a:r>
              <a:rPr lang="pt-BR" b="1" dirty="0"/>
              <a:t>Levantamento de Requisitos (Entrevista)</a:t>
            </a:r>
          </a:p>
        </p:txBody>
      </p:sp>
      <p:sp>
        <p:nvSpPr>
          <p:cNvPr id="21508" name="Rectangle 3"/>
          <p:cNvSpPr>
            <a:spLocks noGrp="1" noChangeArrowheads="1"/>
          </p:cNvSpPr>
          <p:nvPr>
            <p:ph type="body" idx="1"/>
          </p:nvPr>
        </p:nvSpPr>
        <p:spPr/>
        <p:txBody>
          <a:bodyPr>
            <a:normAutofit/>
          </a:bodyPr>
          <a:lstStyle/>
          <a:p>
            <a:pPr eaLnBrk="1" hangingPunct="1"/>
            <a:r>
              <a:rPr lang="pt-BR"/>
              <a:t>Usuário:</a:t>
            </a:r>
          </a:p>
          <a:p>
            <a:pPr lvl="1" eaLnBrk="1" hangingPunct="1"/>
            <a:r>
              <a:rPr lang="pt-BR"/>
              <a:t>Qual é sua visão do problema?</a:t>
            </a:r>
          </a:p>
          <a:p>
            <a:pPr lvl="1" eaLnBrk="1" hangingPunct="1"/>
            <a:r>
              <a:rPr lang="pt-BR"/>
              <a:t>Quais são as mudanças desejadas com a solução do problema?</a:t>
            </a:r>
          </a:p>
          <a:p>
            <a:pPr lvl="1" eaLnBrk="1" hangingPunct="1"/>
            <a:r>
              <a:rPr lang="pt-BR"/>
              <a:t>Que facilidades você espera do sistema?</a:t>
            </a:r>
          </a:p>
          <a:p>
            <a:pPr lvl="1" eaLnBrk="1" hangingPunct="1"/>
            <a:r>
              <a:rPr lang="pt-BR"/>
              <a:t>Qual informação do negócio é a mais difícil de processar (trabalho braçal, formato do dado, baixa navegabilidade em sistemas existentes)?</a:t>
            </a:r>
          </a:p>
          <a:p>
            <a:pPr lvl="1" eaLnBrk="1" hangingPunct="1"/>
            <a:r>
              <a:rPr lang="pt-BR"/>
              <a:t>Quais são as macro funcionalidades necessárias para os sistema?</a:t>
            </a:r>
          </a:p>
        </p:txBody>
      </p:sp>
    </p:spTree>
    <p:extLst>
      <p:ext uri="{BB962C8B-B14F-4D97-AF65-F5344CB8AC3E}">
        <p14:creationId xmlns:p14="http://schemas.microsoft.com/office/powerpoint/2010/main" val="35688168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Espaço Reservado para Número de Slide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8EDEB58-7C94-4AA4-A25D-9AA056EBD45E}" type="slidenum">
              <a:rPr lang="pt-BR" altLang="en-US"/>
              <a:pPr eaLnBrk="1" hangingPunct="1"/>
              <a:t>53</a:t>
            </a:fld>
            <a:endParaRPr lang="pt-BR" altLang="en-US"/>
          </a:p>
        </p:txBody>
      </p:sp>
      <p:sp>
        <p:nvSpPr>
          <p:cNvPr id="22531" name="Rectangle 2"/>
          <p:cNvSpPr>
            <a:spLocks noGrp="1" noChangeArrowheads="1"/>
          </p:cNvSpPr>
          <p:nvPr>
            <p:ph type="title"/>
          </p:nvPr>
        </p:nvSpPr>
        <p:spPr/>
        <p:txBody>
          <a:bodyPr>
            <a:normAutofit/>
          </a:bodyPr>
          <a:lstStyle/>
          <a:p>
            <a:pPr eaLnBrk="1" hangingPunct="1"/>
            <a:r>
              <a:rPr lang="pt-BR" b="1" dirty="0">
                <a:solidFill>
                  <a:srgbClr val="7F2075"/>
                </a:solidFill>
              </a:rPr>
              <a:t>Levantamento de Requisitos (Entrevista)</a:t>
            </a:r>
          </a:p>
        </p:txBody>
      </p:sp>
      <p:sp>
        <p:nvSpPr>
          <p:cNvPr id="22532" name="Rectangle 3"/>
          <p:cNvSpPr>
            <a:spLocks noGrp="1" noChangeArrowheads="1"/>
          </p:cNvSpPr>
          <p:nvPr>
            <p:ph type="body" idx="1"/>
          </p:nvPr>
        </p:nvSpPr>
        <p:spPr/>
        <p:txBody>
          <a:bodyPr>
            <a:normAutofit/>
          </a:bodyPr>
          <a:lstStyle/>
          <a:p>
            <a:pPr eaLnBrk="1" hangingPunct="1"/>
            <a:r>
              <a:rPr lang="pt-BR"/>
              <a:t>Usuário:</a:t>
            </a:r>
          </a:p>
          <a:p>
            <a:pPr lvl="1" eaLnBrk="1" hangingPunct="1"/>
            <a:r>
              <a:rPr lang="pt-BR"/>
              <a:t>Quais são as pessoas que se relacionam com o sistema?</a:t>
            </a:r>
          </a:p>
          <a:p>
            <a:pPr lvl="1" eaLnBrk="1" hangingPunct="1"/>
            <a:r>
              <a:rPr lang="pt-BR"/>
              <a:t>Como são as telas imaginadas para o sistema (esboços de telas)?</a:t>
            </a:r>
          </a:p>
          <a:p>
            <a:pPr lvl="1" eaLnBrk="1" hangingPunct="1"/>
            <a:r>
              <a:rPr lang="pt-BR"/>
              <a:t>Quais são as importações e exportações de dados necessárias para o funcionamento do sistema (detalhar layout dos arquivos / fontes de dados)?</a:t>
            </a:r>
          </a:p>
        </p:txBody>
      </p:sp>
    </p:spTree>
    <p:extLst>
      <p:ext uri="{BB962C8B-B14F-4D97-AF65-F5344CB8AC3E}">
        <p14:creationId xmlns:p14="http://schemas.microsoft.com/office/powerpoint/2010/main" val="19171359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Espaço Reservado para Número de Slide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5E7B26B-DB63-4AAB-AD57-7A4092709994}" type="slidenum">
              <a:rPr lang="pt-BR" altLang="en-US"/>
              <a:pPr eaLnBrk="1" hangingPunct="1"/>
              <a:t>54</a:t>
            </a:fld>
            <a:endParaRPr lang="pt-BR" altLang="en-US"/>
          </a:p>
        </p:txBody>
      </p:sp>
      <p:sp>
        <p:nvSpPr>
          <p:cNvPr id="23555" name="Rectangle 2"/>
          <p:cNvSpPr>
            <a:spLocks noGrp="1" noChangeArrowheads="1"/>
          </p:cNvSpPr>
          <p:nvPr>
            <p:ph type="title"/>
          </p:nvPr>
        </p:nvSpPr>
        <p:spPr/>
        <p:txBody>
          <a:bodyPr>
            <a:normAutofit/>
          </a:bodyPr>
          <a:lstStyle/>
          <a:p>
            <a:pPr algn="ctr" eaLnBrk="1" hangingPunct="1"/>
            <a:r>
              <a:rPr lang="pt-BR" b="1" dirty="0">
                <a:solidFill>
                  <a:srgbClr val="7F2075"/>
                </a:solidFill>
              </a:rPr>
              <a:t>Levantamento de Requisitos (Entrevista)</a:t>
            </a:r>
          </a:p>
        </p:txBody>
      </p:sp>
      <p:sp>
        <p:nvSpPr>
          <p:cNvPr id="23556" name="Rectangle 3"/>
          <p:cNvSpPr>
            <a:spLocks noGrp="1" noChangeArrowheads="1"/>
          </p:cNvSpPr>
          <p:nvPr>
            <p:ph type="body" idx="1"/>
          </p:nvPr>
        </p:nvSpPr>
        <p:spPr>
          <a:xfrm>
            <a:off x="2639616" y="1905000"/>
            <a:ext cx="7848872" cy="4114800"/>
          </a:xfrm>
        </p:spPr>
        <p:txBody>
          <a:bodyPr/>
          <a:lstStyle/>
          <a:p>
            <a:pPr eaLnBrk="1" hangingPunct="1"/>
            <a:r>
              <a:rPr lang="pt-BR" sz="2600"/>
              <a:t>Outros</a:t>
            </a:r>
          </a:p>
          <a:p>
            <a:pPr lvl="1" eaLnBrk="1" hangingPunct="1"/>
            <a:r>
              <a:rPr lang="pt-BR" sz="2200" u="sng"/>
              <a:t>Manutenções:</a:t>
            </a:r>
          </a:p>
          <a:p>
            <a:pPr lvl="1" eaLnBrk="1" hangingPunct="1"/>
            <a:r>
              <a:rPr lang="pt-BR" sz="2200"/>
              <a:t>Quais são as dificuldades de manutenção do sistema?</a:t>
            </a:r>
          </a:p>
          <a:p>
            <a:pPr lvl="1" eaLnBrk="1" hangingPunct="1"/>
            <a:r>
              <a:rPr lang="pt-BR" sz="2200"/>
              <a:t>Qual é a qualidade das estruturas do banco de dados?</a:t>
            </a:r>
          </a:p>
          <a:p>
            <a:pPr lvl="1" eaLnBrk="1" hangingPunct="1"/>
            <a:r>
              <a:rPr lang="pt-BR" sz="2200"/>
              <a:t>Qual é a qualidade do código fonte do aplicativo?</a:t>
            </a:r>
          </a:p>
          <a:p>
            <a:pPr lvl="1" eaLnBrk="1" hangingPunct="1"/>
            <a:r>
              <a:rPr lang="pt-BR" sz="2200"/>
              <a:t>A documentação do sistema é suficiente e compreensível?</a:t>
            </a:r>
          </a:p>
          <a:p>
            <a:pPr lvl="1" eaLnBrk="1" hangingPunct="1"/>
            <a:r>
              <a:rPr lang="pt-BR" sz="2200"/>
              <a:t>Como é a demanda (</a:t>
            </a:r>
            <a:r>
              <a:rPr lang="pt-BR" sz="2200" err="1"/>
              <a:t>freqüência</a:t>
            </a:r>
            <a:r>
              <a:rPr lang="pt-BR" sz="2200"/>
              <a:t>) de manutenção (corretiva, melhorias, legal)?</a:t>
            </a:r>
          </a:p>
          <a:p>
            <a:pPr lvl="1" eaLnBrk="1" hangingPunct="1"/>
            <a:r>
              <a:rPr lang="pt-BR" sz="2200"/>
              <a:t>Quais são os pontos de “gargalo” do sistema atual</a:t>
            </a:r>
          </a:p>
        </p:txBody>
      </p:sp>
    </p:spTree>
    <p:extLst>
      <p:ext uri="{BB962C8B-B14F-4D97-AF65-F5344CB8AC3E}">
        <p14:creationId xmlns:p14="http://schemas.microsoft.com/office/powerpoint/2010/main" val="3872225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ctrTitle"/>
          </p:nvPr>
        </p:nvSpPr>
        <p:spPr>
          <a:xfrm>
            <a:off x="2668859" y="390623"/>
            <a:ext cx="6552728" cy="1143000"/>
          </a:xfrm>
        </p:spPr>
        <p:txBody>
          <a:bodyPr rtlCol="0">
            <a:noAutofit/>
          </a:bodyPr>
          <a:lstStyle/>
          <a:p>
            <a:pPr>
              <a:defRPr/>
            </a:pPr>
            <a:r>
              <a:rPr lang="pt-BR" sz="4200" b="1" dirty="0">
                <a:solidFill>
                  <a:schemeClr val="bg1"/>
                </a:solidFill>
              </a:rPr>
              <a:t>Análise Documental</a:t>
            </a:r>
          </a:p>
        </p:txBody>
      </p:sp>
      <p:sp>
        <p:nvSpPr>
          <p:cNvPr id="75779" name="Rectangle 3"/>
          <p:cNvSpPr>
            <a:spLocks noGrp="1" noChangeArrowheads="1"/>
          </p:cNvSpPr>
          <p:nvPr>
            <p:ph type="subTitle" idx="1"/>
          </p:nvPr>
        </p:nvSpPr>
        <p:spPr>
          <a:xfrm>
            <a:off x="2517574" y="2411526"/>
            <a:ext cx="8086735" cy="3416067"/>
          </a:xfrm>
        </p:spPr>
        <p:txBody>
          <a:bodyPr rtlCol="0">
            <a:normAutofit/>
          </a:bodyPr>
          <a:lstStyle/>
          <a:p>
            <a:pPr>
              <a:defRPr/>
            </a:pPr>
            <a:r>
              <a:rPr lang="pt-BR" sz="3600" dirty="0"/>
              <a:t>	Estudo dos registros existentes, (documentos e relatórios, atuais ou históricos).</a:t>
            </a:r>
          </a:p>
          <a:p>
            <a:pPr>
              <a:defRPr/>
            </a:pPr>
            <a:endParaRPr lang="pt-BR" sz="3600" dirty="0"/>
          </a:p>
          <a:p>
            <a:pPr>
              <a:defRPr/>
            </a:pPr>
            <a:r>
              <a:rPr lang="pt-BR" sz="3600" dirty="0"/>
              <a:t>	Inclui a análise das informações em meio magnético (discos, fitas...)</a:t>
            </a:r>
          </a:p>
          <a:p>
            <a:pPr>
              <a:defRPr/>
            </a:pPr>
            <a:endParaRPr lang="pt-BR" sz="3600" dirty="0"/>
          </a:p>
        </p:txBody>
      </p:sp>
    </p:spTree>
    <p:extLst>
      <p:ext uri="{BB962C8B-B14F-4D97-AF65-F5344CB8AC3E}">
        <p14:creationId xmlns:p14="http://schemas.microsoft.com/office/powerpoint/2010/main" val="305864498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Espaço Reservado para Número de Slide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CFAC978-0388-421F-BAE8-0A20BCE2333C}" type="slidenum">
              <a:rPr lang="pt-BR" altLang="en-US"/>
              <a:pPr eaLnBrk="1" hangingPunct="1"/>
              <a:t>56</a:t>
            </a:fld>
            <a:endParaRPr lang="pt-BR" altLang="en-US"/>
          </a:p>
        </p:txBody>
      </p:sp>
      <p:sp>
        <p:nvSpPr>
          <p:cNvPr id="24579" name="Rectangle 2"/>
          <p:cNvSpPr>
            <a:spLocks noGrp="1" noChangeArrowheads="1"/>
          </p:cNvSpPr>
          <p:nvPr>
            <p:ph type="title"/>
          </p:nvPr>
        </p:nvSpPr>
        <p:spPr/>
        <p:txBody>
          <a:bodyPr>
            <a:normAutofit/>
          </a:bodyPr>
          <a:lstStyle/>
          <a:p>
            <a:pPr algn="ctr" eaLnBrk="1" hangingPunct="1"/>
            <a:r>
              <a:rPr lang="pt-BR" b="1" dirty="0">
                <a:solidFill>
                  <a:srgbClr val="7F2075"/>
                </a:solidFill>
              </a:rPr>
              <a:t>Levantamento de Requisitos (</a:t>
            </a:r>
            <a:r>
              <a:rPr lang="pt-BR" b="1" dirty="0" err="1">
                <a:solidFill>
                  <a:srgbClr val="7F2075"/>
                </a:solidFill>
              </a:rPr>
              <a:t>Brainstorm</a:t>
            </a:r>
            <a:r>
              <a:rPr lang="pt-BR" dirty="0"/>
              <a:t>)</a:t>
            </a:r>
          </a:p>
        </p:txBody>
      </p:sp>
      <p:sp>
        <p:nvSpPr>
          <p:cNvPr id="24580" name="Rectangle 3"/>
          <p:cNvSpPr>
            <a:spLocks noGrp="1" noChangeArrowheads="1"/>
          </p:cNvSpPr>
          <p:nvPr>
            <p:ph type="body" idx="1"/>
          </p:nvPr>
        </p:nvSpPr>
        <p:spPr/>
        <p:txBody>
          <a:bodyPr>
            <a:normAutofit/>
          </a:bodyPr>
          <a:lstStyle/>
          <a:p>
            <a:pPr eaLnBrk="1" hangingPunct="1">
              <a:lnSpc>
                <a:spcPct val="90000"/>
              </a:lnSpc>
            </a:pPr>
            <a:r>
              <a:rPr lang="pt-BR"/>
              <a:t>É uma técnica em que as pessoas colocam tudo que vier na cabeça com relação ao projeto.</a:t>
            </a:r>
          </a:p>
          <a:p>
            <a:pPr eaLnBrk="1" hangingPunct="1">
              <a:lnSpc>
                <a:spcPct val="90000"/>
              </a:lnSpc>
            </a:pPr>
            <a:r>
              <a:rPr lang="pt-BR"/>
              <a:t>Muito útil quando existem diversos interessados no projeto.</a:t>
            </a:r>
          </a:p>
          <a:p>
            <a:pPr eaLnBrk="1" hangingPunct="1">
              <a:lnSpc>
                <a:spcPct val="90000"/>
              </a:lnSpc>
            </a:pPr>
            <a:r>
              <a:rPr lang="pt-BR"/>
              <a:t>É dividido em duas etapas.</a:t>
            </a:r>
          </a:p>
          <a:p>
            <a:pPr eaLnBrk="1" hangingPunct="1">
              <a:lnSpc>
                <a:spcPct val="90000"/>
              </a:lnSpc>
            </a:pPr>
            <a:r>
              <a:rPr lang="pt-BR"/>
              <a:t>Na primeira, anota-se todas as idéias que surgirem, sem que sejam questionadas. Neste momento o que importa mais é a quantidade, não deixe de anotar nada.</a:t>
            </a:r>
          </a:p>
        </p:txBody>
      </p:sp>
    </p:spTree>
    <p:extLst>
      <p:ext uri="{BB962C8B-B14F-4D97-AF65-F5344CB8AC3E}">
        <p14:creationId xmlns:p14="http://schemas.microsoft.com/office/powerpoint/2010/main" val="13428585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Espaço Reservado para Número de Slide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C1FB8F4-F94C-40C2-969E-7AD44BCD997B}" type="slidenum">
              <a:rPr lang="pt-BR" altLang="en-US"/>
              <a:pPr eaLnBrk="1" hangingPunct="1"/>
              <a:t>57</a:t>
            </a:fld>
            <a:endParaRPr lang="pt-BR" altLang="en-US"/>
          </a:p>
        </p:txBody>
      </p:sp>
      <p:sp>
        <p:nvSpPr>
          <p:cNvPr id="25603" name="Rectangle 2"/>
          <p:cNvSpPr>
            <a:spLocks noGrp="1" noChangeArrowheads="1"/>
          </p:cNvSpPr>
          <p:nvPr>
            <p:ph type="title"/>
          </p:nvPr>
        </p:nvSpPr>
        <p:spPr/>
        <p:txBody>
          <a:bodyPr>
            <a:normAutofit/>
          </a:bodyPr>
          <a:lstStyle/>
          <a:p>
            <a:pPr algn="ctr" eaLnBrk="1" hangingPunct="1"/>
            <a:r>
              <a:rPr lang="pt-BR" b="1" dirty="0">
                <a:solidFill>
                  <a:srgbClr val="7F2075"/>
                </a:solidFill>
              </a:rPr>
              <a:t>Levantamento de Requisitos (</a:t>
            </a:r>
            <a:r>
              <a:rPr lang="pt-BR" b="1" dirty="0" err="1">
                <a:solidFill>
                  <a:srgbClr val="7F2075"/>
                </a:solidFill>
              </a:rPr>
              <a:t>Brainstorm</a:t>
            </a:r>
            <a:r>
              <a:rPr lang="pt-BR" b="1" dirty="0">
                <a:solidFill>
                  <a:srgbClr val="7F2075"/>
                </a:solidFill>
              </a:rPr>
              <a:t>)</a:t>
            </a:r>
          </a:p>
        </p:txBody>
      </p:sp>
      <p:sp>
        <p:nvSpPr>
          <p:cNvPr id="25604" name="Rectangle 3"/>
          <p:cNvSpPr>
            <a:spLocks noGrp="1" noChangeArrowheads="1"/>
          </p:cNvSpPr>
          <p:nvPr>
            <p:ph type="body" idx="1"/>
          </p:nvPr>
        </p:nvSpPr>
        <p:spPr/>
        <p:txBody>
          <a:bodyPr>
            <a:normAutofit/>
          </a:bodyPr>
          <a:lstStyle/>
          <a:p>
            <a:pPr eaLnBrk="1" hangingPunct="1"/>
            <a:r>
              <a:rPr lang="pt-BR"/>
              <a:t>Na segunda etapa, debate-se com o grupo para ir refinando as idéias apresentadas anteriormente. Deixe as regras bem claras, e defina uma pessoa (facilitador) para “comandar” a reunião, para garantir que as regras sejam respeitadas.</a:t>
            </a:r>
          </a:p>
          <a:p>
            <a:pPr eaLnBrk="1" hangingPunct="1"/>
            <a:r>
              <a:rPr lang="pt-BR"/>
              <a:t>Pode ser efetiva no desenvolvimento de um novo projeto, na fase inicial, para identificar requisitos de alto nível, aqueles mais macros.</a:t>
            </a:r>
          </a:p>
        </p:txBody>
      </p:sp>
    </p:spTree>
    <p:extLst>
      <p:ext uri="{BB962C8B-B14F-4D97-AF65-F5344CB8AC3E}">
        <p14:creationId xmlns:p14="http://schemas.microsoft.com/office/powerpoint/2010/main" val="2113253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ChangeArrowheads="1"/>
          </p:cNvSpPr>
          <p:nvPr>
            <p:ph type="ctrTitle"/>
          </p:nvPr>
        </p:nvSpPr>
        <p:spPr>
          <a:xfrm>
            <a:off x="3143672" y="76200"/>
            <a:ext cx="7143328" cy="1143000"/>
          </a:xfrm>
        </p:spPr>
        <p:txBody>
          <a:bodyPr rtlCol="0">
            <a:normAutofit/>
          </a:bodyPr>
          <a:lstStyle/>
          <a:p>
            <a:pPr>
              <a:defRPr/>
            </a:pPr>
            <a:r>
              <a:rPr lang="pt-BR" sz="4200" b="1" dirty="0" err="1">
                <a:solidFill>
                  <a:schemeClr val="bg1"/>
                </a:solidFill>
              </a:rPr>
              <a:t>Brainwriting</a:t>
            </a:r>
            <a:endParaRPr lang="pt-BR" sz="4200" b="1" dirty="0">
              <a:solidFill>
                <a:schemeClr val="bg1"/>
              </a:solidFill>
            </a:endParaRPr>
          </a:p>
        </p:txBody>
      </p:sp>
      <p:sp>
        <p:nvSpPr>
          <p:cNvPr id="83971" name="Rectangle 3"/>
          <p:cNvSpPr>
            <a:spLocks noGrp="1" noChangeArrowheads="1"/>
          </p:cNvSpPr>
          <p:nvPr>
            <p:ph type="subTitle" idx="1"/>
          </p:nvPr>
        </p:nvSpPr>
        <p:spPr>
          <a:xfrm>
            <a:off x="3503712" y="1219200"/>
            <a:ext cx="6912768" cy="4157662"/>
          </a:xfrm>
        </p:spPr>
        <p:txBody>
          <a:bodyPr rtlCol="0">
            <a:noAutofit/>
          </a:bodyPr>
          <a:lstStyle/>
          <a:p>
            <a:pPr algn="just">
              <a:defRPr/>
            </a:pPr>
            <a:r>
              <a:rPr lang="pt-BR" sz="2800" dirty="0"/>
              <a:t>- Dividir os participantes em grupos de 4 ou 5 pessoas</a:t>
            </a:r>
          </a:p>
          <a:p>
            <a:pPr algn="just">
              <a:defRPr/>
            </a:pPr>
            <a:r>
              <a:rPr lang="pt-BR" sz="2800" dirty="0"/>
              <a:t>- Os grupos recebem uma questão</a:t>
            </a:r>
          </a:p>
          <a:p>
            <a:pPr algn="just">
              <a:defRPr/>
            </a:pPr>
            <a:endParaRPr lang="pt-BR" sz="3600" dirty="0"/>
          </a:p>
          <a:p>
            <a:pPr>
              <a:defRPr/>
            </a:pPr>
            <a:r>
              <a:rPr lang="pt-BR" sz="2800" b="1" dirty="0">
                <a:solidFill>
                  <a:schemeClr val="bg1"/>
                </a:solidFill>
              </a:rPr>
              <a:t>O trabalho</a:t>
            </a:r>
          </a:p>
          <a:p>
            <a:pPr algn="just">
              <a:defRPr/>
            </a:pPr>
            <a:r>
              <a:rPr lang="pt-BR" sz="2800" b="1" dirty="0"/>
              <a:t>- </a:t>
            </a:r>
            <a:r>
              <a:rPr lang="pt-BR" sz="2800" dirty="0"/>
              <a:t>Escrever a sua opinião sobre a questão</a:t>
            </a:r>
          </a:p>
          <a:p>
            <a:pPr algn="just">
              <a:defRPr/>
            </a:pPr>
            <a:r>
              <a:rPr lang="pt-BR" sz="2800" dirty="0"/>
              <a:t>- Ao terminar,  colocar a folha no centro da mesa</a:t>
            </a:r>
          </a:p>
          <a:p>
            <a:pPr algn="just">
              <a:defRPr/>
            </a:pPr>
            <a:r>
              <a:rPr lang="pt-BR" sz="2800" dirty="0"/>
              <a:t>- Pegar a folha de respostas de outro integrante do grupo</a:t>
            </a:r>
          </a:p>
          <a:p>
            <a:pPr algn="just">
              <a:defRPr/>
            </a:pPr>
            <a:r>
              <a:rPr lang="pt-BR" sz="2800" dirty="0"/>
              <a:t>- Criticar as colocações encontradas</a:t>
            </a:r>
          </a:p>
        </p:txBody>
      </p:sp>
    </p:spTree>
    <p:extLst>
      <p:ext uri="{BB962C8B-B14F-4D97-AF65-F5344CB8AC3E}">
        <p14:creationId xmlns:p14="http://schemas.microsoft.com/office/powerpoint/2010/main" val="46469805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97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97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3971">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3971">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Rectangle 2"/>
          <p:cNvSpPr>
            <a:spLocks noGrp="1" noChangeArrowheads="1"/>
          </p:cNvSpPr>
          <p:nvPr>
            <p:ph type="ctrTitle"/>
          </p:nvPr>
        </p:nvSpPr>
        <p:spPr>
          <a:xfrm>
            <a:off x="3287688" y="0"/>
            <a:ext cx="6999312" cy="1143000"/>
          </a:xfrm>
        </p:spPr>
        <p:txBody>
          <a:bodyPr rtlCol="0">
            <a:normAutofit/>
          </a:bodyPr>
          <a:lstStyle/>
          <a:p>
            <a:pPr>
              <a:defRPr/>
            </a:pPr>
            <a:r>
              <a:rPr lang="pt-BR" sz="4200" b="1" dirty="0" err="1">
                <a:solidFill>
                  <a:schemeClr val="bg1"/>
                </a:solidFill>
              </a:rPr>
              <a:t>Brainwriting</a:t>
            </a:r>
            <a:endParaRPr lang="pt-BR" sz="4200" b="1" dirty="0">
              <a:solidFill>
                <a:schemeClr val="bg1"/>
              </a:solidFill>
            </a:endParaRPr>
          </a:p>
        </p:txBody>
      </p:sp>
      <p:sp>
        <p:nvSpPr>
          <p:cNvPr id="84995" name="Rectangle 3"/>
          <p:cNvSpPr>
            <a:spLocks noGrp="1" noChangeArrowheads="1"/>
          </p:cNvSpPr>
          <p:nvPr>
            <p:ph type="subTitle" idx="1"/>
          </p:nvPr>
        </p:nvSpPr>
        <p:spPr>
          <a:xfrm>
            <a:off x="3433006" y="1143000"/>
            <a:ext cx="7055482" cy="4518248"/>
          </a:xfrm>
        </p:spPr>
        <p:txBody>
          <a:bodyPr rtlCol="0">
            <a:noAutofit/>
          </a:bodyPr>
          <a:lstStyle/>
          <a:p>
            <a:pPr algn="just">
              <a:defRPr/>
            </a:pPr>
            <a:r>
              <a:rPr lang="pt-BR" sz="2800"/>
              <a:t>- Criticar todos os trabalhos do grupo, por escrito</a:t>
            </a:r>
          </a:p>
          <a:p>
            <a:pPr algn="just">
              <a:defRPr/>
            </a:pPr>
            <a:r>
              <a:rPr lang="pt-BR" sz="2800"/>
              <a:t>- Completado o ciclo, o grupo pode receber nova pergunta</a:t>
            </a:r>
          </a:p>
          <a:p>
            <a:pPr algn="just">
              <a:defRPr/>
            </a:pPr>
            <a:r>
              <a:rPr lang="pt-BR" sz="2800"/>
              <a:t>- O presentes criticam todas as posições dos grupos</a:t>
            </a:r>
            <a:endParaRPr lang="pt-BR" sz="6000"/>
          </a:p>
          <a:p>
            <a:pPr algn="just">
              <a:defRPr/>
            </a:pPr>
            <a:r>
              <a:rPr lang="pt-BR" sz="2800" err="1"/>
              <a:t>Obs</a:t>
            </a:r>
            <a:r>
              <a:rPr lang="pt-BR" sz="2800"/>
              <a:t>: </a:t>
            </a:r>
          </a:p>
          <a:p>
            <a:pPr algn="just">
              <a:defRPr/>
            </a:pPr>
            <a:r>
              <a:rPr lang="pt-BR" sz="2800"/>
              <a:t>- Pode haver um relator por grupo</a:t>
            </a:r>
          </a:p>
          <a:p>
            <a:pPr algn="just">
              <a:defRPr/>
            </a:pPr>
            <a:r>
              <a:rPr lang="pt-BR" sz="2800"/>
              <a:t>- Cada grupo pode receber uma questão diferente</a:t>
            </a:r>
          </a:p>
          <a:p>
            <a:pPr algn="just">
              <a:defRPr/>
            </a:pPr>
            <a:r>
              <a:rPr lang="pt-BR" sz="2800"/>
              <a:t>- Exige um relator do trabalho final</a:t>
            </a:r>
            <a:endParaRPr lang="pt-BR" sz="2800" b="1">
              <a:solidFill>
                <a:srgbClr val="FF3300"/>
              </a:solidFill>
            </a:endParaRPr>
          </a:p>
        </p:txBody>
      </p:sp>
    </p:spTree>
    <p:extLst>
      <p:ext uri="{BB962C8B-B14F-4D97-AF65-F5344CB8AC3E}">
        <p14:creationId xmlns:p14="http://schemas.microsoft.com/office/powerpoint/2010/main" val="15015143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49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49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49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499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499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499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49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a:extLst>
              <a:ext uri="{FF2B5EF4-FFF2-40B4-BE49-F238E27FC236}">
                <a16:creationId xmlns:a16="http://schemas.microsoft.com/office/drawing/2014/main" xmlns="" id="{50F0AC12-F192-BE4E-AFCB-9561F599E9F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flipH="1">
            <a:off x="1084" y="1220"/>
            <a:ext cx="12189831" cy="6856780"/>
          </a:xfrm>
          <a:prstGeom prst="rect">
            <a:avLst/>
          </a:prstGeom>
        </p:spPr>
      </p:pic>
      <p:pic>
        <p:nvPicPr>
          <p:cNvPr id="2" name="Gráfico 3">
            <a:extLst>
              <a:ext uri="{FF2B5EF4-FFF2-40B4-BE49-F238E27FC236}">
                <a16:creationId xmlns:a16="http://schemas.microsoft.com/office/drawing/2014/main" xmlns="" id="{B509B19D-CFD1-634D-9C03-F1DAD3CA5283}"/>
              </a:ext>
            </a:extLst>
          </p:cNvPr>
          <p:cNvPicPr>
            <a:picLocks noChangeAspect="1" noChangeArrowheads="1"/>
          </p:cNvPicPr>
          <p:nvPr/>
        </p:nvPicPr>
        <p:blipFill>
          <a:blip r:embed="rId3"/>
          <a:srcRect/>
          <a:stretch/>
        </p:blipFill>
        <p:spPr bwMode="auto">
          <a:xfrm>
            <a:off x="952499" y="-360761"/>
            <a:ext cx="10287000" cy="734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a:extLst>
              <a:ext uri="{FF2B5EF4-FFF2-40B4-BE49-F238E27FC236}">
                <a16:creationId xmlns:a16="http://schemas.microsoft.com/office/drawing/2014/main" xmlns="" id="{83AC7547-0FAC-174F-A254-7C50510C0843}"/>
              </a:ext>
            </a:extLst>
          </p:cNvPr>
          <p:cNvSpPr txBox="1"/>
          <p:nvPr/>
        </p:nvSpPr>
        <p:spPr>
          <a:xfrm>
            <a:off x="690883" y="479795"/>
            <a:ext cx="2100443" cy="32162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000" b="1">
                <a:solidFill>
                  <a:schemeClr val="bg1"/>
                </a:solidFill>
                <a:latin typeface="Calibri" panose="020F0502020204030204" pitchFamily="34" charset="0"/>
                <a:cs typeface="Calibri" panose="020F0502020204030204" pitchFamily="34" charset="0"/>
              </a:rPr>
              <a:t>ONDE ESTAMOS</a:t>
            </a:r>
          </a:p>
        </p:txBody>
      </p:sp>
      <p:sp>
        <p:nvSpPr>
          <p:cNvPr id="5" name="CaixaDeTexto 4">
            <a:extLst>
              <a:ext uri="{FF2B5EF4-FFF2-40B4-BE49-F238E27FC236}">
                <a16:creationId xmlns:a16="http://schemas.microsoft.com/office/drawing/2014/main" xmlns="" id="{5FE23257-FC66-0541-8E2D-380A59E737AD}"/>
              </a:ext>
            </a:extLst>
          </p:cNvPr>
          <p:cNvSpPr txBox="1"/>
          <p:nvPr/>
        </p:nvSpPr>
        <p:spPr>
          <a:xfrm>
            <a:off x="8709120" y="2526106"/>
            <a:ext cx="2435192" cy="2031325"/>
          </a:xfrm>
          <a:prstGeom prst="rect">
            <a:avLst/>
          </a:prstGeom>
          <a:noFill/>
        </p:spPr>
        <p:txBody>
          <a:bodyPr wrap="square" lIns="91440" tIns="45720" rIns="91440" bIns="45720" rtlCol="0" anchor="t">
            <a:spAutoFit/>
          </a:bodyPr>
          <a:lstStyle/>
          <a:p>
            <a:pPr algn="ctr"/>
            <a:r>
              <a:rPr lang="pt-BR" b="1">
                <a:solidFill>
                  <a:schemeClr val="bg1"/>
                </a:solidFill>
                <a:latin typeface="Calibri" panose="020F0502020204030204" pitchFamily="34" charset="0"/>
                <a:cs typeface="Calibri" panose="020F0502020204030204" pitchFamily="34" charset="0"/>
              </a:rPr>
              <a:t>12 </a:t>
            </a:r>
            <a:r>
              <a:rPr lang="pt-BR">
                <a:solidFill>
                  <a:schemeClr val="bg1"/>
                </a:solidFill>
                <a:latin typeface="Calibri Light" panose="020F0302020204030204" pitchFamily="34" charset="0"/>
                <a:cs typeface="Calibri Light" panose="020F0302020204030204" pitchFamily="34" charset="0"/>
              </a:rPr>
              <a:t>estados</a:t>
            </a:r>
          </a:p>
          <a:p>
            <a:pPr algn="ctr"/>
            <a:r>
              <a:rPr lang="pt-BR" b="1">
                <a:solidFill>
                  <a:schemeClr val="bg1"/>
                </a:solidFill>
                <a:latin typeface="Calibri" panose="020F0502020204030204" pitchFamily="34" charset="0"/>
                <a:cs typeface="Calibri" panose="020F0502020204030204" pitchFamily="34" charset="0"/>
              </a:rPr>
              <a:t>27 </a:t>
            </a:r>
            <a:r>
              <a:rPr lang="pt-BR">
                <a:solidFill>
                  <a:schemeClr val="bg1"/>
                </a:solidFill>
                <a:latin typeface="Calibri Light" panose="020F0302020204030204" pitchFamily="34" charset="0"/>
                <a:cs typeface="Calibri Light" panose="020F0302020204030204" pitchFamily="34" charset="0"/>
              </a:rPr>
              <a:t>instituições</a:t>
            </a:r>
          </a:p>
          <a:p>
            <a:pPr algn="ctr"/>
            <a:r>
              <a:rPr lang="pt-BR" b="1">
                <a:solidFill>
                  <a:schemeClr val="bg1"/>
                </a:solidFill>
                <a:latin typeface="Calibri" panose="020F0502020204030204" pitchFamily="34" charset="0"/>
                <a:cs typeface="Calibri" panose="020F0502020204030204" pitchFamily="34" charset="0"/>
              </a:rPr>
              <a:t>1 </a:t>
            </a:r>
            <a:r>
              <a:rPr lang="pt-BR">
                <a:solidFill>
                  <a:schemeClr val="bg1"/>
                </a:solidFill>
                <a:latin typeface="Calibri Light" panose="020F0302020204030204" pitchFamily="34" charset="0"/>
                <a:cs typeface="Calibri Light" panose="020F0302020204030204" pitchFamily="34" charset="0"/>
              </a:rPr>
              <a:t>instituto</a:t>
            </a:r>
          </a:p>
          <a:p>
            <a:pPr algn="ctr"/>
            <a:r>
              <a:rPr lang="pt-BR" b="1">
                <a:solidFill>
                  <a:schemeClr val="bg1"/>
                </a:solidFill>
                <a:latin typeface="Calibri" panose="020F0502020204030204" pitchFamily="34" charset="0"/>
                <a:cs typeface="Calibri" panose="020F0502020204030204" pitchFamily="34" charset="0"/>
              </a:rPr>
              <a:t>120</a:t>
            </a:r>
            <a:r>
              <a:rPr lang="pt-BR">
                <a:solidFill>
                  <a:schemeClr val="bg1"/>
                </a:solidFill>
                <a:latin typeface="Calibri Light" panose="020F0302020204030204" pitchFamily="34" charset="0"/>
                <a:cs typeface="Calibri Light" panose="020F0302020204030204" pitchFamily="34" charset="0"/>
              </a:rPr>
              <a:t> unidades</a:t>
            </a:r>
          </a:p>
          <a:p>
            <a:pPr algn="ctr"/>
            <a:r>
              <a:rPr lang="pt-BR">
                <a:solidFill>
                  <a:schemeClr val="bg1"/>
                </a:solidFill>
                <a:latin typeface="Calibri Light"/>
                <a:cs typeface="Calibri Light"/>
              </a:rPr>
              <a:t>Mais de</a:t>
            </a:r>
            <a:r>
              <a:rPr lang="pt-BR">
                <a:latin typeface="Calibri Light" panose="020F0302020204030204" pitchFamily="34" charset="0"/>
                <a:cs typeface="Calibri Light" panose="020F0302020204030204" pitchFamily="34" charset="0"/>
              </a:rPr>
              <a:t/>
            </a:r>
            <a:br>
              <a:rPr lang="pt-BR">
                <a:latin typeface="Calibri Light" panose="020F0302020204030204" pitchFamily="34" charset="0"/>
                <a:cs typeface="Calibri Light" panose="020F0302020204030204" pitchFamily="34" charset="0"/>
              </a:rPr>
            </a:br>
            <a:r>
              <a:rPr lang="pt-BR" b="1">
                <a:solidFill>
                  <a:schemeClr val="bg1"/>
                </a:solidFill>
                <a:latin typeface="Calibri"/>
                <a:cs typeface="Calibri"/>
              </a:rPr>
              <a:t>330 </a:t>
            </a:r>
            <a:r>
              <a:rPr lang="pt-BR">
                <a:solidFill>
                  <a:schemeClr val="bg1"/>
                </a:solidFill>
                <a:latin typeface="Calibri Light"/>
                <a:cs typeface="Calibri Light"/>
              </a:rPr>
              <a:t>mil estudantes</a:t>
            </a:r>
          </a:p>
          <a:p>
            <a:endParaRPr lang="pt-BR"/>
          </a:p>
        </p:txBody>
      </p:sp>
      <p:pic>
        <p:nvPicPr>
          <p:cNvPr id="6" name="Gráfico 5">
            <a:extLst>
              <a:ext uri="{FF2B5EF4-FFF2-40B4-BE49-F238E27FC236}">
                <a16:creationId xmlns:a16="http://schemas.microsoft.com/office/drawing/2014/main" xmlns="" id="{A4D95640-99A0-6547-B137-9C1420844A14}"/>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rcRect b="74574"/>
          <a:stretch/>
        </p:blipFill>
        <p:spPr>
          <a:xfrm>
            <a:off x="9466795" y="2146529"/>
            <a:ext cx="919841" cy="438522"/>
          </a:xfrm>
          <a:prstGeom prst="rect">
            <a:avLst/>
          </a:prstGeom>
        </p:spPr>
      </p:pic>
      <p:pic>
        <p:nvPicPr>
          <p:cNvPr id="11" name="Gráfico 10">
            <a:extLst>
              <a:ext uri="{FF2B5EF4-FFF2-40B4-BE49-F238E27FC236}">
                <a16:creationId xmlns:a16="http://schemas.microsoft.com/office/drawing/2014/main" xmlns="" id="{E0062A12-6625-874B-A9D3-561E349B665C}"/>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p:blipFill>
        <p:spPr>
          <a:xfrm>
            <a:off x="431988" y="415627"/>
            <a:ext cx="161569" cy="302941"/>
          </a:xfrm>
          <a:prstGeom prst="rect">
            <a:avLst/>
          </a:prstGeom>
        </p:spPr>
      </p:pic>
      <p:pic>
        <p:nvPicPr>
          <p:cNvPr id="8" name="Imagem 7">
            <a:extLst>
              <a:ext uri="{FF2B5EF4-FFF2-40B4-BE49-F238E27FC236}">
                <a16:creationId xmlns:a16="http://schemas.microsoft.com/office/drawing/2014/main" xmlns="" id="{8137DA51-060B-A747-B9A4-2187ED4C1C9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388723" y="5427318"/>
            <a:ext cx="1604494" cy="1312768"/>
          </a:xfrm>
          <a:prstGeom prst="rect">
            <a:avLst/>
          </a:prstGeom>
        </p:spPr>
      </p:pic>
    </p:spTree>
    <p:extLst>
      <p:ext uri="{BB962C8B-B14F-4D97-AF65-F5344CB8AC3E}">
        <p14:creationId xmlns:p14="http://schemas.microsoft.com/office/powerpoint/2010/main" val="373505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down)">
                                      <p:cBhvr>
                                        <p:cTn id="12" dur="5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ço Reservado para Número de Slide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17D6A81-292A-48E9-A962-1AA2E7567CC1}" type="slidenum">
              <a:rPr lang="pt-BR" altLang="en-US"/>
              <a:pPr eaLnBrk="1" hangingPunct="1"/>
              <a:t>60</a:t>
            </a:fld>
            <a:endParaRPr lang="pt-BR" altLang="en-US"/>
          </a:p>
        </p:txBody>
      </p:sp>
      <p:sp>
        <p:nvSpPr>
          <p:cNvPr id="26627" name="Rectangle 2"/>
          <p:cNvSpPr>
            <a:spLocks noGrp="1" noChangeArrowheads="1"/>
          </p:cNvSpPr>
          <p:nvPr>
            <p:ph type="title"/>
          </p:nvPr>
        </p:nvSpPr>
        <p:spPr/>
        <p:txBody>
          <a:bodyPr>
            <a:normAutofit/>
          </a:bodyPr>
          <a:lstStyle/>
          <a:p>
            <a:pPr algn="ctr" eaLnBrk="1" hangingPunct="1"/>
            <a:r>
              <a:rPr lang="pt-BR" b="1" dirty="0">
                <a:solidFill>
                  <a:srgbClr val="7F2075"/>
                </a:solidFill>
              </a:rPr>
              <a:t>Levantamento de Requisitos (</a:t>
            </a:r>
            <a:r>
              <a:rPr lang="pt-BR" b="1" dirty="0" err="1">
                <a:solidFill>
                  <a:srgbClr val="7F2075"/>
                </a:solidFill>
              </a:rPr>
              <a:t>Storyboarding</a:t>
            </a:r>
            <a:r>
              <a:rPr lang="pt-BR" b="1" dirty="0">
                <a:solidFill>
                  <a:srgbClr val="7F2075"/>
                </a:solidFill>
              </a:rPr>
              <a:t>)</a:t>
            </a:r>
          </a:p>
        </p:txBody>
      </p:sp>
      <p:sp>
        <p:nvSpPr>
          <p:cNvPr id="26628" name="Rectangle 3"/>
          <p:cNvSpPr>
            <a:spLocks noGrp="1" noChangeArrowheads="1"/>
          </p:cNvSpPr>
          <p:nvPr>
            <p:ph type="body" idx="1"/>
          </p:nvPr>
        </p:nvSpPr>
        <p:spPr>
          <a:xfrm>
            <a:off x="2388358" y="1825625"/>
            <a:ext cx="8011236" cy="4351338"/>
          </a:xfrm>
        </p:spPr>
        <p:txBody>
          <a:bodyPr/>
          <a:lstStyle/>
          <a:p>
            <a:pPr algn="just" eaLnBrk="1" hangingPunct="1"/>
            <a:r>
              <a:rPr lang="pt-BR" dirty="0"/>
              <a:t>Corresponde a qualquer técnica que expressa o comportamento do sistema, projeto ou intenção de implementação pela perspectiva do usuário. Esta técnica foi utilizada inicialmente no cinema e desenhos animados, representando um esboço dos personagens e da história.</a:t>
            </a:r>
          </a:p>
        </p:txBody>
      </p:sp>
    </p:spTree>
    <p:extLst>
      <p:ext uri="{BB962C8B-B14F-4D97-AF65-F5344CB8AC3E}">
        <p14:creationId xmlns:p14="http://schemas.microsoft.com/office/powerpoint/2010/main" val="41445198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Espaço Reservado para Número de Slide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D7C2DF7-21D8-47C0-96A4-87E08C14DB4F}" type="slidenum">
              <a:rPr lang="pt-BR" altLang="en-US"/>
              <a:pPr eaLnBrk="1" hangingPunct="1"/>
              <a:t>61</a:t>
            </a:fld>
            <a:endParaRPr lang="pt-BR" altLang="en-US"/>
          </a:p>
        </p:txBody>
      </p:sp>
      <p:sp>
        <p:nvSpPr>
          <p:cNvPr id="27651" name="Rectangle 2"/>
          <p:cNvSpPr>
            <a:spLocks noGrp="1" noChangeArrowheads="1"/>
          </p:cNvSpPr>
          <p:nvPr>
            <p:ph type="title"/>
          </p:nvPr>
        </p:nvSpPr>
        <p:spPr/>
        <p:txBody>
          <a:bodyPr>
            <a:normAutofit/>
          </a:bodyPr>
          <a:lstStyle/>
          <a:p>
            <a:pPr algn="ctr" eaLnBrk="1" hangingPunct="1"/>
            <a:r>
              <a:rPr lang="pt-BR" b="1" dirty="0">
                <a:solidFill>
                  <a:srgbClr val="7F2075"/>
                </a:solidFill>
              </a:rPr>
              <a:t>Levantamento de Requisitos (Casos de Uso)</a:t>
            </a:r>
          </a:p>
        </p:txBody>
      </p:sp>
      <p:sp>
        <p:nvSpPr>
          <p:cNvPr id="27652" name="Rectangle 3"/>
          <p:cNvSpPr>
            <a:spLocks noGrp="1" noChangeArrowheads="1"/>
          </p:cNvSpPr>
          <p:nvPr>
            <p:ph type="body" idx="1"/>
          </p:nvPr>
        </p:nvSpPr>
        <p:spPr>
          <a:xfrm>
            <a:off x="2860190" y="1924369"/>
            <a:ext cx="7198211" cy="4114800"/>
          </a:xfrm>
        </p:spPr>
        <p:txBody>
          <a:bodyPr>
            <a:normAutofit lnSpcReduction="10000"/>
          </a:bodyPr>
          <a:lstStyle/>
          <a:p>
            <a:pPr algn="just" eaLnBrk="1" hangingPunct="1">
              <a:lnSpc>
                <a:spcPct val="90000"/>
              </a:lnSpc>
            </a:pPr>
            <a:r>
              <a:rPr lang="pt-BR" sz="2000" dirty="0"/>
              <a:t>Descreve a funcionalidade proposta para o novo sistema.</a:t>
            </a:r>
          </a:p>
          <a:p>
            <a:pPr algn="just" eaLnBrk="1" hangingPunct="1">
              <a:lnSpc>
                <a:spcPct val="90000"/>
              </a:lnSpc>
            </a:pPr>
            <a:r>
              <a:rPr lang="pt-BR" sz="2000" dirty="0"/>
              <a:t>Representa uma unidade discreta da interação entre um usuário (humano ou máquina) e o sistema.</a:t>
            </a:r>
          </a:p>
          <a:p>
            <a:pPr algn="just" eaLnBrk="1" hangingPunct="1">
              <a:lnSpc>
                <a:spcPct val="90000"/>
              </a:lnSpc>
            </a:pPr>
            <a:r>
              <a:rPr lang="pt-BR" sz="2000" dirty="0"/>
              <a:t>É uma unidade de um trabalho significante.</a:t>
            </a:r>
          </a:p>
          <a:p>
            <a:pPr lvl="1" algn="just" eaLnBrk="1" hangingPunct="1">
              <a:lnSpc>
                <a:spcPct val="90000"/>
              </a:lnSpc>
            </a:pPr>
            <a:r>
              <a:rPr lang="pt-BR" sz="1700" dirty="0" err="1"/>
              <a:t>Ex</a:t>
            </a:r>
            <a:r>
              <a:rPr lang="pt-BR" sz="1700" dirty="0"/>
              <a:t>: o "</a:t>
            </a:r>
            <a:r>
              <a:rPr lang="pt-BR" sz="1700" dirty="0" err="1"/>
              <a:t>login</a:t>
            </a:r>
            <a:r>
              <a:rPr lang="pt-BR" sz="1700" dirty="0"/>
              <a:t> para o sistema", "registrar no sistema" e "criar pedidos".</a:t>
            </a:r>
          </a:p>
          <a:p>
            <a:pPr algn="just" eaLnBrk="1" hangingPunct="1">
              <a:lnSpc>
                <a:spcPct val="90000"/>
              </a:lnSpc>
            </a:pPr>
            <a:r>
              <a:rPr lang="pt-BR" sz="2000" dirty="0"/>
              <a:t>Caso de Uso tem uma descrição o qual descreve a funcionalidade que irá ser construída no sistema proposto.</a:t>
            </a:r>
          </a:p>
          <a:p>
            <a:pPr algn="just" eaLnBrk="1" hangingPunct="1">
              <a:lnSpc>
                <a:spcPct val="90000"/>
              </a:lnSpc>
            </a:pPr>
            <a:r>
              <a:rPr lang="pt-BR" sz="2000" dirty="0"/>
              <a:t>Um Caso de Uso pode "incluir" outra funcionalidade de Caso de Uso ou "estender" outro Caso de Uso com seu próprio comportamento.</a:t>
            </a:r>
          </a:p>
          <a:p>
            <a:pPr algn="just" eaLnBrk="1" hangingPunct="1">
              <a:lnSpc>
                <a:spcPct val="90000"/>
              </a:lnSpc>
            </a:pPr>
            <a:r>
              <a:rPr lang="pt-BR" sz="2000" dirty="0"/>
              <a:t>Casos de Uso são tipicamente relacionados a "atores". Um ator é um humano ou entidade máquina que interage com o sistema para executar um significante trabalho.</a:t>
            </a:r>
          </a:p>
        </p:txBody>
      </p:sp>
    </p:spTree>
    <p:extLst>
      <p:ext uri="{BB962C8B-B14F-4D97-AF65-F5344CB8AC3E}">
        <p14:creationId xmlns:p14="http://schemas.microsoft.com/office/powerpoint/2010/main" val="3339043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Espaço Reservado para Número de Slide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4AD7A6F-DEA2-4B7A-98EC-6DD65798E329}" type="slidenum">
              <a:rPr lang="pt-BR" altLang="en-US"/>
              <a:pPr eaLnBrk="1" hangingPunct="1"/>
              <a:t>62</a:t>
            </a:fld>
            <a:endParaRPr lang="pt-BR" altLang="en-US"/>
          </a:p>
        </p:txBody>
      </p:sp>
      <p:sp>
        <p:nvSpPr>
          <p:cNvPr id="28675" name="Rectangle 2"/>
          <p:cNvSpPr>
            <a:spLocks noGrp="1" noChangeArrowheads="1"/>
          </p:cNvSpPr>
          <p:nvPr>
            <p:ph type="title"/>
          </p:nvPr>
        </p:nvSpPr>
        <p:spPr/>
        <p:txBody>
          <a:bodyPr>
            <a:normAutofit/>
          </a:bodyPr>
          <a:lstStyle/>
          <a:p>
            <a:pPr algn="ctr" eaLnBrk="1" hangingPunct="1"/>
            <a:r>
              <a:rPr lang="pt-BR" b="1" dirty="0">
                <a:solidFill>
                  <a:srgbClr val="7F2075"/>
                </a:solidFill>
              </a:rPr>
              <a:t>Levantamento de Requisitos (Role </a:t>
            </a:r>
            <a:r>
              <a:rPr lang="pt-BR" b="1" dirty="0" err="1">
                <a:solidFill>
                  <a:srgbClr val="7F2075"/>
                </a:solidFill>
              </a:rPr>
              <a:t>Playing</a:t>
            </a:r>
            <a:r>
              <a:rPr lang="pt-BR" b="1" dirty="0">
                <a:solidFill>
                  <a:srgbClr val="7F2075"/>
                </a:solidFill>
              </a:rPr>
              <a:t>)</a:t>
            </a:r>
          </a:p>
        </p:txBody>
      </p:sp>
      <p:sp>
        <p:nvSpPr>
          <p:cNvPr id="28676" name="Rectangle 3"/>
          <p:cNvSpPr>
            <a:spLocks noGrp="1" noChangeArrowheads="1"/>
          </p:cNvSpPr>
          <p:nvPr>
            <p:ph type="body" idx="1"/>
          </p:nvPr>
        </p:nvSpPr>
        <p:spPr/>
        <p:txBody>
          <a:bodyPr>
            <a:normAutofit/>
          </a:bodyPr>
          <a:lstStyle/>
          <a:p>
            <a:pPr algn="just" eaLnBrk="1" hangingPunct="1">
              <a:lnSpc>
                <a:spcPct val="90000"/>
              </a:lnSpc>
            </a:pPr>
            <a:r>
              <a:rPr lang="pt-BR" dirty="0"/>
              <a:t>Esta técnica consiste em observar o usuário executando determinada tarefa, no dia-a-dia do seu trabalho, ou, até mesmo, você fazendo o trabalho deste usuário, para identificar suas dificuldades e necessidades, sentindo na pele como é realizar a tarefa</a:t>
            </a:r>
            <a:r>
              <a:rPr lang="pt-BR" dirty="0" smtClean="0"/>
              <a:t>.</a:t>
            </a:r>
          </a:p>
          <a:p>
            <a:pPr algn="just" eaLnBrk="1" hangingPunct="1">
              <a:lnSpc>
                <a:spcPct val="90000"/>
              </a:lnSpc>
            </a:pPr>
            <a:endParaRPr lang="pt-BR" dirty="0"/>
          </a:p>
          <a:p>
            <a:pPr algn="just" eaLnBrk="1" hangingPunct="1">
              <a:lnSpc>
                <a:spcPct val="90000"/>
              </a:lnSpc>
            </a:pPr>
            <a:r>
              <a:rPr lang="pt-BR" dirty="0"/>
              <a:t>Muito útil quando o usuário não consegue identificar ou transmitir as informações necessárias para a identificação dos requisitos.</a:t>
            </a:r>
          </a:p>
        </p:txBody>
      </p:sp>
    </p:spTree>
    <p:extLst>
      <p:ext uri="{BB962C8B-B14F-4D97-AF65-F5344CB8AC3E}">
        <p14:creationId xmlns:p14="http://schemas.microsoft.com/office/powerpoint/2010/main" val="2367318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27696EE-F959-42F0-9E8B-5BF9674F194D}" type="slidenum">
              <a:rPr lang="pt-BR" altLang="en-US"/>
              <a:pPr eaLnBrk="1" hangingPunct="1"/>
              <a:t>63</a:t>
            </a:fld>
            <a:endParaRPr lang="pt-BR" altLang="en-US"/>
          </a:p>
        </p:txBody>
      </p:sp>
      <p:sp>
        <p:nvSpPr>
          <p:cNvPr id="29699" name="Rectangle 2"/>
          <p:cNvSpPr>
            <a:spLocks noGrp="1" noChangeArrowheads="1"/>
          </p:cNvSpPr>
          <p:nvPr>
            <p:ph type="title"/>
          </p:nvPr>
        </p:nvSpPr>
        <p:spPr/>
        <p:txBody>
          <a:bodyPr>
            <a:normAutofit/>
          </a:bodyPr>
          <a:lstStyle/>
          <a:p>
            <a:pPr algn="ctr" eaLnBrk="1" hangingPunct="1"/>
            <a:r>
              <a:rPr lang="pt-BR" b="1" dirty="0">
                <a:solidFill>
                  <a:srgbClr val="7F2075"/>
                </a:solidFill>
              </a:rPr>
              <a:t>Levantamento de Requisitos (Prototipagem)</a:t>
            </a:r>
          </a:p>
        </p:txBody>
      </p:sp>
      <p:sp>
        <p:nvSpPr>
          <p:cNvPr id="29700" name="Rectangle 3"/>
          <p:cNvSpPr>
            <a:spLocks noGrp="1" noChangeArrowheads="1"/>
          </p:cNvSpPr>
          <p:nvPr>
            <p:ph type="body" idx="1"/>
          </p:nvPr>
        </p:nvSpPr>
        <p:spPr/>
        <p:txBody>
          <a:bodyPr>
            <a:normAutofit/>
          </a:bodyPr>
          <a:lstStyle/>
          <a:p>
            <a:pPr algn="just" eaLnBrk="1" hangingPunct="1"/>
            <a:r>
              <a:rPr lang="pt-BR" sz="2600" dirty="0"/>
              <a:t>Criação, apresentação e debate de modelos de interação não funcionais que ajudem a ilustrar como o sistema deverá se comportar, permitindo assim obter feedback mais detalhado dos </a:t>
            </a:r>
            <a:r>
              <a:rPr lang="pt-BR" sz="2600" dirty="0" err="1"/>
              <a:t>stakeholders</a:t>
            </a:r>
            <a:r>
              <a:rPr lang="pt-BR" sz="2600" dirty="0"/>
              <a:t> sobre o sistema</a:t>
            </a:r>
            <a:r>
              <a:rPr lang="pt-BR" sz="2600" dirty="0" smtClean="0"/>
              <a:t>.</a:t>
            </a:r>
          </a:p>
          <a:p>
            <a:pPr algn="just" eaLnBrk="1" hangingPunct="1"/>
            <a:endParaRPr lang="pt-BR" sz="2600" dirty="0"/>
          </a:p>
          <a:p>
            <a:pPr algn="just" eaLnBrk="1" hangingPunct="1"/>
            <a:r>
              <a:rPr lang="pt-BR" sz="2600" dirty="0"/>
              <a:t>É a atividade de desenvolvimento de uma versão inicial do sistema baseada no atendimento dos requisitos ainda pouco definidos, permitindo a descoberta de falhas difíceis de serem encontradas na comunicação verbal.</a:t>
            </a:r>
          </a:p>
        </p:txBody>
      </p:sp>
    </p:spTree>
    <p:extLst>
      <p:ext uri="{BB962C8B-B14F-4D97-AF65-F5344CB8AC3E}">
        <p14:creationId xmlns:p14="http://schemas.microsoft.com/office/powerpoint/2010/main" val="15331500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Espaço Reservado para Número de Slide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8C92AE6-D2DC-4D5C-8159-515C6CE2DAE6}" type="slidenum">
              <a:rPr lang="pt-BR" altLang="en-US"/>
              <a:pPr eaLnBrk="1" hangingPunct="1"/>
              <a:t>64</a:t>
            </a:fld>
            <a:endParaRPr lang="pt-BR" altLang="en-US"/>
          </a:p>
        </p:txBody>
      </p:sp>
      <p:sp>
        <p:nvSpPr>
          <p:cNvPr id="30723" name="Rectangle 2"/>
          <p:cNvSpPr>
            <a:spLocks noGrp="1" noChangeArrowheads="1"/>
          </p:cNvSpPr>
          <p:nvPr>
            <p:ph type="title"/>
          </p:nvPr>
        </p:nvSpPr>
        <p:spPr/>
        <p:txBody>
          <a:bodyPr>
            <a:normAutofit/>
          </a:bodyPr>
          <a:lstStyle/>
          <a:p>
            <a:pPr eaLnBrk="1" hangingPunct="1"/>
            <a:r>
              <a:rPr lang="pt-BR" b="1" dirty="0">
                <a:solidFill>
                  <a:srgbClr val="7F2075"/>
                </a:solidFill>
              </a:rPr>
              <a:t>Levantamento de Requisitos (Prototipagem)</a:t>
            </a:r>
          </a:p>
        </p:txBody>
      </p:sp>
      <p:sp>
        <p:nvSpPr>
          <p:cNvPr id="30724" name="Rectangle 3"/>
          <p:cNvSpPr>
            <a:spLocks noGrp="1" noChangeArrowheads="1"/>
          </p:cNvSpPr>
          <p:nvPr>
            <p:ph type="body" idx="1"/>
          </p:nvPr>
        </p:nvSpPr>
        <p:spPr/>
        <p:txBody>
          <a:bodyPr/>
          <a:lstStyle/>
          <a:p>
            <a:pPr algn="just" eaLnBrk="1" hangingPunct="1">
              <a:lnSpc>
                <a:spcPct val="90000"/>
              </a:lnSpc>
            </a:pPr>
            <a:r>
              <a:rPr lang="pt-BR" sz="2600" dirty="0"/>
              <a:t>Um processo que propõe a criação de um protótipo de software objetiva apoiar a fase levantamento de requisitos a fim de prevenir as possíveis falhas no sistema</a:t>
            </a:r>
            <a:r>
              <a:rPr lang="pt-BR" sz="2600" dirty="0" smtClean="0"/>
              <a:t>.</a:t>
            </a:r>
          </a:p>
          <a:p>
            <a:pPr algn="just" eaLnBrk="1" hangingPunct="1">
              <a:lnSpc>
                <a:spcPct val="90000"/>
              </a:lnSpc>
            </a:pPr>
            <a:endParaRPr lang="pt-BR" sz="2600" dirty="0"/>
          </a:p>
          <a:p>
            <a:pPr algn="just" eaLnBrk="1" hangingPunct="1">
              <a:lnSpc>
                <a:spcPct val="90000"/>
              </a:lnSpc>
            </a:pPr>
            <a:r>
              <a:rPr lang="pt-BR" sz="2600" dirty="0"/>
              <a:t>Um protótipo simula a aparência e funcionalidade do software permitindo que os clientes, analistas, desenvolvedores e gerentes percebam os requisitos do sistema podendo interagir, avaliar, alterar e aprovar as características mais marcantes na interface e funções. </a:t>
            </a:r>
            <a:endParaRPr lang="pt-BR" sz="2600" dirty="0" smtClean="0"/>
          </a:p>
          <a:p>
            <a:pPr algn="just" eaLnBrk="1" hangingPunct="1">
              <a:lnSpc>
                <a:spcPct val="90000"/>
              </a:lnSpc>
            </a:pPr>
            <a:endParaRPr lang="pt-BR" sz="2600" dirty="0"/>
          </a:p>
          <a:p>
            <a:pPr algn="just" eaLnBrk="1" hangingPunct="1">
              <a:lnSpc>
                <a:spcPct val="90000"/>
              </a:lnSpc>
            </a:pPr>
            <a:r>
              <a:rPr lang="pt-BR" sz="2600" dirty="0"/>
              <a:t>Os protótipos podem ser evolutivos ou descartáveis.</a:t>
            </a:r>
          </a:p>
        </p:txBody>
      </p:sp>
    </p:spTree>
    <p:extLst>
      <p:ext uri="{BB962C8B-B14F-4D97-AF65-F5344CB8AC3E}">
        <p14:creationId xmlns:p14="http://schemas.microsoft.com/office/powerpoint/2010/main" val="3068843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552200" y="132116"/>
            <a:ext cx="6166288" cy="993774"/>
          </a:xfrm>
        </p:spPr>
        <p:txBody>
          <a:bodyPr/>
          <a:lstStyle/>
          <a:p>
            <a:pPr algn="ctr" eaLnBrk="1" hangingPunct="1"/>
            <a:r>
              <a:rPr lang="pt-BR" sz="3200" b="1" dirty="0">
                <a:solidFill>
                  <a:srgbClr val="7F2075"/>
                </a:solidFill>
              </a:rPr>
              <a:t>JAD - Joint </a:t>
            </a:r>
            <a:r>
              <a:rPr lang="pt-BR" sz="3200" b="1" dirty="0" err="1">
                <a:solidFill>
                  <a:srgbClr val="7F2075"/>
                </a:solidFill>
              </a:rPr>
              <a:t>Application</a:t>
            </a:r>
            <a:r>
              <a:rPr lang="pt-BR" sz="3200" b="1" dirty="0">
                <a:solidFill>
                  <a:srgbClr val="7F2075"/>
                </a:solidFill>
              </a:rPr>
              <a:t> </a:t>
            </a:r>
            <a:r>
              <a:rPr lang="pt-BR" sz="3200" b="1" dirty="0" err="1">
                <a:solidFill>
                  <a:srgbClr val="7F2075"/>
                </a:solidFill>
              </a:rPr>
              <a:t>Development</a:t>
            </a:r>
            <a:endParaRPr lang="pt-BR" sz="3200" b="1" dirty="0">
              <a:solidFill>
                <a:srgbClr val="7F2075"/>
              </a:solidFill>
            </a:endParaRPr>
          </a:p>
        </p:txBody>
      </p:sp>
      <p:grpSp>
        <p:nvGrpSpPr>
          <p:cNvPr id="23555" name="Group 3"/>
          <p:cNvGrpSpPr>
            <a:grpSpLocks/>
          </p:cNvGrpSpPr>
          <p:nvPr/>
        </p:nvGrpSpPr>
        <p:grpSpPr bwMode="auto">
          <a:xfrm>
            <a:off x="7104063" y="1246188"/>
            <a:ext cx="3511550" cy="4933950"/>
            <a:chOff x="381" y="1212"/>
            <a:chExt cx="2273" cy="3108"/>
          </a:xfrm>
        </p:grpSpPr>
        <p:sp>
          <p:nvSpPr>
            <p:cNvPr id="23557" name="Freeform 4"/>
            <p:cNvSpPr>
              <a:spLocks/>
            </p:cNvSpPr>
            <p:nvPr/>
          </p:nvSpPr>
          <p:spPr bwMode="auto">
            <a:xfrm>
              <a:off x="1063" y="2695"/>
              <a:ext cx="0" cy="512"/>
            </a:xfrm>
            <a:custGeom>
              <a:avLst/>
              <a:gdLst>
                <a:gd name="T0" fmla="*/ 0 w 20000"/>
                <a:gd name="T1" fmla="*/ 0 h 20000"/>
                <a:gd name="T2" fmla="*/ 0 w 20000"/>
                <a:gd name="T3" fmla="*/ 0 h 20000"/>
                <a:gd name="T4" fmla="*/ 0 60000 65536"/>
                <a:gd name="T5" fmla="*/ 0 60000 65536"/>
                <a:gd name="T6" fmla="*/ 0 w 20000"/>
                <a:gd name="T7" fmla="*/ 0 h 20000"/>
                <a:gd name="T8" fmla="*/ 0 w 20000"/>
                <a:gd name="T9" fmla="*/ 20000 h 20000"/>
              </a:gdLst>
              <a:ahLst/>
              <a:cxnLst>
                <a:cxn ang="T4">
                  <a:pos x="T0" y="T1"/>
                </a:cxn>
                <a:cxn ang="T5">
                  <a:pos x="T2" y="T3"/>
                </a:cxn>
              </a:cxnLst>
              <a:rect l="T6" t="T7" r="T8" b="T9"/>
              <a:pathLst>
                <a:path w="20000" h="20000">
                  <a:moveTo>
                    <a:pt x="0" y="0"/>
                  </a:moveTo>
                  <a:lnTo>
                    <a:pt x="0" y="19984"/>
                  </a:lnTo>
                </a:path>
              </a:pathLst>
            </a:custGeom>
            <a:noFill/>
            <a:ln w="9525">
              <a:solidFill>
                <a:srgbClr val="000000"/>
              </a:solidFill>
              <a:round/>
              <a:headEnd type="none" w="lg" len="sm"/>
              <a:tailEnd type="triangle" w="lg"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grpSp>
          <p:nvGrpSpPr>
            <p:cNvPr id="23558" name="Group 5"/>
            <p:cNvGrpSpPr>
              <a:grpSpLocks/>
            </p:cNvGrpSpPr>
            <p:nvPr/>
          </p:nvGrpSpPr>
          <p:grpSpPr bwMode="auto">
            <a:xfrm>
              <a:off x="608" y="1446"/>
              <a:ext cx="2046" cy="2499"/>
              <a:chOff x="0" y="0"/>
              <a:chExt cx="20000" cy="19999"/>
            </a:xfrm>
          </p:grpSpPr>
          <p:sp>
            <p:nvSpPr>
              <p:cNvPr id="23562" name="Rectangle 6"/>
              <p:cNvSpPr>
                <a:spLocks noChangeArrowheads="1"/>
              </p:cNvSpPr>
              <p:nvPr/>
            </p:nvSpPr>
            <p:spPr bwMode="auto">
              <a:xfrm>
                <a:off x="0" y="0"/>
                <a:ext cx="8891" cy="182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en-GB" sz="1200" b="1">
                    <a:latin typeface="Times New Roman" panose="02020603050405020304" pitchFamily="18" charset="0"/>
                  </a:rPr>
                  <a:t>INTRODUZ TEMA</a:t>
                </a:r>
              </a:p>
            </p:txBody>
          </p:sp>
          <p:sp>
            <p:nvSpPr>
              <p:cNvPr id="23563" name="Rectangle 7"/>
              <p:cNvSpPr>
                <a:spLocks noChangeArrowheads="1"/>
              </p:cNvSpPr>
              <p:nvPr/>
            </p:nvSpPr>
            <p:spPr bwMode="auto">
              <a:xfrm>
                <a:off x="0" y="4087"/>
                <a:ext cx="8891" cy="182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en-GB" sz="1200" b="1">
                    <a:latin typeface="Times New Roman" panose="02020603050405020304" pitchFamily="18" charset="0"/>
                  </a:rPr>
                  <a:t>MOSTRAR EXEMPLOS</a:t>
                </a:r>
              </a:p>
            </p:txBody>
          </p:sp>
          <p:sp>
            <p:nvSpPr>
              <p:cNvPr id="23564" name="Rectangle 8"/>
              <p:cNvSpPr>
                <a:spLocks noChangeArrowheads="1"/>
              </p:cNvSpPr>
              <p:nvPr/>
            </p:nvSpPr>
            <p:spPr bwMode="auto">
              <a:xfrm>
                <a:off x="0" y="8177"/>
                <a:ext cx="8891" cy="182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en-GB" sz="1200" b="1">
                    <a:latin typeface="Times New Roman" panose="02020603050405020304" pitchFamily="18" charset="0"/>
                  </a:rPr>
                  <a:t>DISCUSSÃO</a:t>
                </a:r>
              </a:p>
            </p:txBody>
          </p:sp>
          <p:sp>
            <p:nvSpPr>
              <p:cNvPr id="23565" name="Rectangle 9"/>
              <p:cNvSpPr>
                <a:spLocks noChangeArrowheads="1"/>
              </p:cNvSpPr>
              <p:nvPr/>
            </p:nvSpPr>
            <p:spPr bwMode="auto">
              <a:xfrm>
                <a:off x="0" y="14085"/>
                <a:ext cx="8891" cy="182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en-GB" sz="1200" b="1">
                    <a:latin typeface="Times New Roman" panose="02020603050405020304" pitchFamily="18" charset="0"/>
                  </a:rPr>
                  <a:t>CONSENSO</a:t>
                </a:r>
              </a:p>
            </p:txBody>
          </p:sp>
          <p:sp>
            <p:nvSpPr>
              <p:cNvPr id="23566" name="Rectangle 10"/>
              <p:cNvSpPr>
                <a:spLocks noChangeArrowheads="1"/>
              </p:cNvSpPr>
              <p:nvPr/>
            </p:nvSpPr>
            <p:spPr bwMode="auto">
              <a:xfrm>
                <a:off x="0" y="18178"/>
                <a:ext cx="8891" cy="182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en-GB" sz="1200" b="1">
                    <a:latin typeface="Times New Roman" panose="02020603050405020304" pitchFamily="18" charset="0"/>
                  </a:rPr>
                  <a:t>DOCUMENTAÇÃO</a:t>
                </a:r>
                <a:r>
                  <a:rPr lang="en-GB" sz="1200" b="1">
                    <a:solidFill>
                      <a:schemeClr val="bg2"/>
                    </a:solidFill>
                    <a:latin typeface="Times New Roman" panose="02020603050405020304" pitchFamily="18" charset="0"/>
                  </a:rPr>
                  <a:t>O</a:t>
                </a:r>
              </a:p>
            </p:txBody>
          </p:sp>
          <p:sp>
            <p:nvSpPr>
              <p:cNvPr id="23567" name="Rectangle 11"/>
              <p:cNvSpPr>
                <a:spLocks noChangeArrowheads="1"/>
              </p:cNvSpPr>
              <p:nvPr/>
            </p:nvSpPr>
            <p:spPr bwMode="auto">
              <a:xfrm>
                <a:off x="9998" y="10907"/>
                <a:ext cx="8336" cy="91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en-GB" sz="1200" b="1">
                    <a:latin typeface="Times New Roman" panose="02020603050405020304" pitchFamily="18" charset="0"/>
                  </a:rPr>
                  <a:t>PENDÊNCIA</a:t>
                </a:r>
              </a:p>
            </p:txBody>
          </p:sp>
          <p:sp>
            <p:nvSpPr>
              <p:cNvPr id="23568" name="Rectangle 12"/>
              <p:cNvSpPr>
                <a:spLocks noChangeArrowheads="1"/>
              </p:cNvSpPr>
              <p:nvPr/>
            </p:nvSpPr>
            <p:spPr bwMode="auto">
              <a:xfrm>
                <a:off x="9998" y="11816"/>
                <a:ext cx="8336" cy="91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en-GB" sz="1200" b="1">
                    <a:latin typeface="Times New Roman" panose="02020603050405020304" pitchFamily="18" charset="0"/>
                  </a:rPr>
                  <a:t>IMPASSE</a:t>
                </a:r>
              </a:p>
            </p:txBody>
          </p:sp>
          <p:sp>
            <p:nvSpPr>
              <p:cNvPr id="23569" name="Freeform 13"/>
              <p:cNvSpPr>
                <a:spLocks/>
              </p:cNvSpPr>
              <p:nvPr/>
            </p:nvSpPr>
            <p:spPr bwMode="auto">
              <a:xfrm>
                <a:off x="4444" y="1818"/>
                <a:ext cx="4" cy="2275"/>
              </a:xfrm>
              <a:custGeom>
                <a:avLst/>
                <a:gdLst>
                  <a:gd name="T0" fmla="*/ 0 w 20000"/>
                  <a:gd name="T1" fmla="*/ 0 h 20000"/>
                  <a:gd name="T2" fmla="*/ 0 w 20000"/>
                  <a:gd name="T3" fmla="*/ 3 h 20000"/>
                  <a:gd name="T4" fmla="*/ 0 60000 65536"/>
                  <a:gd name="T5" fmla="*/ 0 60000 65536"/>
                  <a:gd name="T6" fmla="*/ 0 w 20000"/>
                  <a:gd name="T7" fmla="*/ 0 h 20000"/>
                  <a:gd name="T8" fmla="*/ 20000 w 20000"/>
                  <a:gd name="T9" fmla="*/ 20000 h 20000"/>
                </a:gdLst>
                <a:ahLst/>
                <a:cxnLst>
                  <a:cxn ang="T4">
                    <a:pos x="T0" y="T1"/>
                  </a:cxn>
                  <a:cxn ang="T5">
                    <a:pos x="T2" y="T3"/>
                  </a:cxn>
                </a:cxnLst>
                <a:rect l="T6" t="T7" r="T8" b="T9"/>
                <a:pathLst>
                  <a:path w="20000" h="20000">
                    <a:moveTo>
                      <a:pt x="0" y="0"/>
                    </a:moveTo>
                    <a:lnTo>
                      <a:pt x="0" y="19972"/>
                    </a:lnTo>
                  </a:path>
                </a:pathLst>
              </a:custGeom>
              <a:noFill/>
              <a:ln w="9525">
                <a:solidFill>
                  <a:srgbClr val="000000"/>
                </a:solidFill>
                <a:round/>
                <a:headEnd type="none" w="lg" len="sm"/>
                <a:tailEnd type="triangle" w="lg"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23570" name="Freeform 14"/>
              <p:cNvSpPr>
                <a:spLocks/>
              </p:cNvSpPr>
              <p:nvPr/>
            </p:nvSpPr>
            <p:spPr bwMode="auto">
              <a:xfrm>
                <a:off x="4444" y="5908"/>
                <a:ext cx="4" cy="2275"/>
              </a:xfrm>
              <a:custGeom>
                <a:avLst/>
                <a:gdLst>
                  <a:gd name="T0" fmla="*/ 0 w 20000"/>
                  <a:gd name="T1" fmla="*/ 0 h 20000"/>
                  <a:gd name="T2" fmla="*/ 0 w 20000"/>
                  <a:gd name="T3" fmla="*/ 3 h 20000"/>
                  <a:gd name="T4" fmla="*/ 0 60000 65536"/>
                  <a:gd name="T5" fmla="*/ 0 60000 65536"/>
                  <a:gd name="T6" fmla="*/ 0 w 20000"/>
                  <a:gd name="T7" fmla="*/ 0 h 20000"/>
                  <a:gd name="T8" fmla="*/ 20000 w 20000"/>
                  <a:gd name="T9" fmla="*/ 20000 h 20000"/>
                </a:gdLst>
                <a:ahLst/>
                <a:cxnLst>
                  <a:cxn ang="T4">
                    <a:pos x="T0" y="T1"/>
                  </a:cxn>
                  <a:cxn ang="T5">
                    <a:pos x="T2" y="T3"/>
                  </a:cxn>
                </a:cxnLst>
                <a:rect l="T6" t="T7" r="T8" b="T9"/>
                <a:pathLst>
                  <a:path w="20000" h="20000">
                    <a:moveTo>
                      <a:pt x="0" y="0"/>
                    </a:moveTo>
                    <a:lnTo>
                      <a:pt x="0" y="19972"/>
                    </a:lnTo>
                  </a:path>
                </a:pathLst>
              </a:custGeom>
              <a:noFill/>
              <a:ln w="9525">
                <a:solidFill>
                  <a:srgbClr val="000000"/>
                </a:solidFill>
                <a:round/>
                <a:headEnd type="none" w="lg" len="sm"/>
                <a:tailEnd type="triangle" w="lg"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23571" name="Freeform 15"/>
              <p:cNvSpPr>
                <a:spLocks/>
              </p:cNvSpPr>
              <p:nvPr/>
            </p:nvSpPr>
            <p:spPr bwMode="auto">
              <a:xfrm>
                <a:off x="4444" y="15906"/>
                <a:ext cx="4" cy="2275"/>
              </a:xfrm>
              <a:custGeom>
                <a:avLst/>
                <a:gdLst>
                  <a:gd name="T0" fmla="*/ 0 w 20000"/>
                  <a:gd name="T1" fmla="*/ 0 h 20000"/>
                  <a:gd name="T2" fmla="*/ 0 w 20000"/>
                  <a:gd name="T3" fmla="*/ 3 h 20000"/>
                  <a:gd name="T4" fmla="*/ 0 60000 65536"/>
                  <a:gd name="T5" fmla="*/ 0 60000 65536"/>
                  <a:gd name="T6" fmla="*/ 0 w 20000"/>
                  <a:gd name="T7" fmla="*/ 0 h 20000"/>
                  <a:gd name="T8" fmla="*/ 20000 w 20000"/>
                  <a:gd name="T9" fmla="*/ 20000 h 20000"/>
                </a:gdLst>
                <a:ahLst/>
                <a:cxnLst>
                  <a:cxn ang="T4">
                    <a:pos x="T0" y="T1"/>
                  </a:cxn>
                  <a:cxn ang="T5">
                    <a:pos x="T2" y="T3"/>
                  </a:cxn>
                </a:cxnLst>
                <a:rect l="T6" t="T7" r="T8" b="T9"/>
                <a:pathLst>
                  <a:path w="20000" h="20000">
                    <a:moveTo>
                      <a:pt x="0" y="0"/>
                    </a:moveTo>
                    <a:lnTo>
                      <a:pt x="0" y="19972"/>
                    </a:lnTo>
                  </a:path>
                </a:pathLst>
              </a:custGeom>
              <a:noFill/>
              <a:ln w="9525">
                <a:solidFill>
                  <a:srgbClr val="000000"/>
                </a:solidFill>
                <a:round/>
                <a:headEnd type="none" w="lg" len="sm"/>
                <a:tailEnd type="triangle" w="lg"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23572" name="Freeform 16"/>
              <p:cNvSpPr>
                <a:spLocks/>
              </p:cNvSpPr>
              <p:nvPr/>
            </p:nvSpPr>
            <p:spPr bwMode="auto">
              <a:xfrm>
                <a:off x="4444" y="11816"/>
                <a:ext cx="5558" cy="3"/>
              </a:xfrm>
              <a:custGeom>
                <a:avLst/>
                <a:gdLst>
                  <a:gd name="T0" fmla="*/ 0 w 20000"/>
                  <a:gd name="T1" fmla="*/ 0 h 20000"/>
                  <a:gd name="T2" fmla="*/ 119 w 20000"/>
                  <a:gd name="T3" fmla="*/ 0 h 20000"/>
                  <a:gd name="T4" fmla="*/ 0 60000 65536"/>
                  <a:gd name="T5" fmla="*/ 0 60000 65536"/>
                  <a:gd name="T6" fmla="*/ 0 w 20000"/>
                  <a:gd name="T7" fmla="*/ 0 h 20000"/>
                  <a:gd name="T8" fmla="*/ 20000 w 20000"/>
                  <a:gd name="T9" fmla="*/ 20000 h 20000"/>
                </a:gdLst>
                <a:ahLst/>
                <a:cxnLst>
                  <a:cxn ang="T4">
                    <a:pos x="T0" y="T1"/>
                  </a:cxn>
                  <a:cxn ang="T5">
                    <a:pos x="T2" y="T3"/>
                  </a:cxn>
                </a:cxnLst>
                <a:rect l="T6" t="T7" r="T8" b="T9"/>
                <a:pathLst>
                  <a:path w="20000" h="20000">
                    <a:moveTo>
                      <a:pt x="0" y="0"/>
                    </a:moveTo>
                    <a:lnTo>
                      <a:pt x="19986" y="0"/>
                    </a:lnTo>
                  </a:path>
                </a:pathLst>
              </a:custGeom>
              <a:noFill/>
              <a:ln w="9525">
                <a:solidFill>
                  <a:srgbClr val="000000"/>
                </a:solidFill>
                <a:round/>
                <a:headEnd type="none" w="lg" len="sm"/>
                <a:tailEnd type="triangle" w="lg"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23573" name="Freeform 17"/>
              <p:cNvSpPr>
                <a:spLocks/>
              </p:cNvSpPr>
              <p:nvPr/>
            </p:nvSpPr>
            <p:spPr bwMode="auto">
              <a:xfrm>
                <a:off x="4444" y="7271"/>
                <a:ext cx="10002" cy="3639"/>
              </a:xfrm>
              <a:custGeom>
                <a:avLst/>
                <a:gdLst>
                  <a:gd name="T0" fmla="*/ 1251 w 20000"/>
                  <a:gd name="T1" fmla="*/ 22 h 20000"/>
                  <a:gd name="T2" fmla="*/ 1251 w 20000"/>
                  <a:gd name="T3" fmla="*/ 0 h 20000"/>
                  <a:gd name="T4" fmla="*/ 0 w 20000"/>
                  <a:gd name="T5" fmla="*/ 0 h 20000"/>
                  <a:gd name="T6" fmla="*/ 0 60000 65536"/>
                  <a:gd name="T7" fmla="*/ 0 60000 65536"/>
                  <a:gd name="T8" fmla="*/ 0 60000 65536"/>
                  <a:gd name="T9" fmla="*/ 0 w 20000"/>
                  <a:gd name="T10" fmla="*/ 0 h 20000"/>
                  <a:gd name="T11" fmla="*/ 20000 w 20000"/>
                  <a:gd name="T12" fmla="*/ 20000 h 20000"/>
                </a:gdLst>
                <a:ahLst/>
                <a:cxnLst>
                  <a:cxn ang="T6">
                    <a:pos x="T0" y="T1"/>
                  </a:cxn>
                  <a:cxn ang="T7">
                    <a:pos x="T2" y="T3"/>
                  </a:cxn>
                  <a:cxn ang="T8">
                    <a:pos x="T4" y="T5"/>
                  </a:cxn>
                </a:cxnLst>
                <a:rect l="T9" t="T10" r="T11" b="T12"/>
                <a:pathLst>
                  <a:path w="20000" h="20000">
                    <a:moveTo>
                      <a:pt x="19992" y="19982"/>
                    </a:moveTo>
                    <a:lnTo>
                      <a:pt x="19992" y="0"/>
                    </a:lnTo>
                    <a:lnTo>
                      <a:pt x="0" y="0"/>
                    </a:lnTo>
                  </a:path>
                </a:pathLst>
              </a:custGeom>
              <a:noFill/>
              <a:ln w="9525">
                <a:solidFill>
                  <a:srgbClr val="000000"/>
                </a:solidFill>
                <a:round/>
                <a:headEnd type="none" w="lg" len="sm"/>
                <a:tailEnd type="triangle" w="lg"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23574" name="Freeform 18"/>
              <p:cNvSpPr>
                <a:spLocks/>
              </p:cNvSpPr>
              <p:nvPr/>
            </p:nvSpPr>
            <p:spPr bwMode="auto">
              <a:xfrm>
                <a:off x="8887" y="12725"/>
                <a:ext cx="5559" cy="2275"/>
              </a:xfrm>
              <a:custGeom>
                <a:avLst/>
                <a:gdLst>
                  <a:gd name="T0" fmla="*/ 119 w 20000"/>
                  <a:gd name="T1" fmla="*/ 0 h 20000"/>
                  <a:gd name="T2" fmla="*/ 119 w 20000"/>
                  <a:gd name="T3" fmla="*/ 3 h 20000"/>
                  <a:gd name="T4" fmla="*/ 0 w 20000"/>
                  <a:gd name="T5" fmla="*/ 3 h 20000"/>
                  <a:gd name="T6" fmla="*/ 0 60000 65536"/>
                  <a:gd name="T7" fmla="*/ 0 60000 65536"/>
                  <a:gd name="T8" fmla="*/ 0 60000 65536"/>
                  <a:gd name="T9" fmla="*/ 0 w 20000"/>
                  <a:gd name="T10" fmla="*/ 0 h 20000"/>
                  <a:gd name="T11" fmla="*/ 20000 w 20000"/>
                  <a:gd name="T12" fmla="*/ 20000 h 20000"/>
                </a:gdLst>
                <a:ahLst/>
                <a:cxnLst>
                  <a:cxn ang="T6">
                    <a:pos x="T0" y="T1"/>
                  </a:cxn>
                  <a:cxn ang="T7">
                    <a:pos x="T2" y="T3"/>
                  </a:cxn>
                  <a:cxn ang="T8">
                    <a:pos x="T4" y="T5"/>
                  </a:cxn>
                </a:cxnLst>
                <a:rect l="T9" t="T10" r="T11" b="T12"/>
                <a:pathLst>
                  <a:path w="20000" h="20000">
                    <a:moveTo>
                      <a:pt x="19986" y="0"/>
                    </a:moveTo>
                    <a:lnTo>
                      <a:pt x="19986" y="19972"/>
                    </a:lnTo>
                    <a:lnTo>
                      <a:pt x="0" y="19972"/>
                    </a:lnTo>
                  </a:path>
                </a:pathLst>
              </a:custGeom>
              <a:noFill/>
              <a:ln w="9525">
                <a:solidFill>
                  <a:srgbClr val="000000"/>
                </a:solidFill>
                <a:round/>
                <a:headEnd type="none" w="lg" len="sm"/>
                <a:tailEnd type="triangle" w="lg"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23575" name="Rectangle 19"/>
              <p:cNvSpPr>
                <a:spLocks noChangeArrowheads="1"/>
              </p:cNvSpPr>
              <p:nvPr/>
            </p:nvSpPr>
            <p:spPr bwMode="auto">
              <a:xfrm>
                <a:off x="14442" y="9543"/>
                <a:ext cx="5558" cy="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r"/>
                <a:r>
                  <a:rPr lang="en-GB" sz="1200">
                    <a:latin typeface="Times New Roman" panose="02020603050405020304" pitchFamily="18" charset="0"/>
                  </a:rPr>
                  <a:t>Responsável</a:t>
                </a:r>
              </a:p>
            </p:txBody>
          </p:sp>
          <p:sp>
            <p:nvSpPr>
              <p:cNvPr id="23576" name="Rectangle 20"/>
              <p:cNvSpPr>
                <a:spLocks noChangeArrowheads="1"/>
              </p:cNvSpPr>
              <p:nvPr/>
            </p:nvSpPr>
            <p:spPr bwMode="auto">
              <a:xfrm>
                <a:off x="14442" y="12721"/>
                <a:ext cx="3892" cy="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r"/>
                <a:r>
                  <a:rPr lang="en-GB" sz="1200">
                    <a:latin typeface="Times New Roman" panose="02020603050405020304" pitchFamily="18" charset="0"/>
                  </a:rPr>
                  <a:t>Gerência</a:t>
                </a:r>
              </a:p>
            </p:txBody>
          </p:sp>
        </p:grpSp>
        <p:sp>
          <p:nvSpPr>
            <p:cNvPr id="108565" name="Rectangle 21"/>
            <p:cNvSpPr>
              <a:spLocks noChangeArrowheads="1"/>
            </p:cNvSpPr>
            <p:nvPr/>
          </p:nvSpPr>
          <p:spPr bwMode="auto">
            <a:xfrm>
              <a:off x="1290" y="1212"/>
              <a:ext cx="563" cy="171"/>
            </a:xfrm>
            <a:prstGeom prst="rect">
              <a:avLst/>
            </a:prstGeom>
            <a:noFill/>
            <a:ln w="12700">
              <a:noFill/>
              <a:miter lim="800000"/>
              <a:headEnd/>
              <a:tailEnd/>
            </a:ln>
            <a:effectLst/>
          </p:spPr>
          <p:txBody>
            <a:bodyPr lIns="12700" tIns="12700" rIns="12700" bIns="12700"/>
            <a:lstStyle/>
            <a:p>
              <a:pPr eaLnBrk="0" hangingPunct="0">
                <a:defRPr/>
              </a:pPr>
              <a:r>
                <a:rPr lang="en-GB" sz="1600" b="1">
                  <a:solidFill>
                    <a:srgbClr val="0000CC"/>
                  </a:solidFill>
                  <a:effectLst>
                    <a:outerShdw blurRad="38100" dist="38100" dir="2700000" algn="tl">
                      <a:srgbClr val="C0C0C0"/>
                    </a:outerShdw>
                  </a:effectLst>
                  <a:latin typeface="Times New Roman" pitchFamily="18" charset="0"/>
                </a:rPr>
                <a:t>Processo</a:t>
              </a:r>
              <a:endParaRPr lang="en-GB" sz="1600" b="1">
                <a:solidFill>
                  <a:srgbClr val="0000CC"/>
                </a:solidFill>
                <a:latin typeface="Times New Roman" pitchFamily="18" charset="0"/>
              </a:endParaRPr>
            </a:p>
          </p:txBody>
        </p:sp>
        <p:sp>
          <p:nvSpPr>
            <p:cNvPr id="23560" name="Freeform 22"/>
            <p:cNvSpPr>
              <a:spLocks/>
            </p:cNvSpPr>
            <p:nvPr/>
          </p:nvSpPr>
          <p:spPr bwMode="auto">
            <a:xfrm>
              <a:off x="1063" y="3979"/>
              <a:ext cx="0" cy="227"/>
            </a:xfrm>
            <a:custGeom>
              <a:avLst/>
              <a:gdLst>
                <a:gd name="T0" fmla="*/ 0 w 20000"/>
                <a:gd name="T1" fmla="*/ 0 h 20000"/>
                <a:gd name="T2" fmla="*/ 0 w 20000"/>
                <a:gd name="T3" fmla="*/ 0 h 20000"/>
                <a:gd name="T4" fmla="*/ 0 60000 65536"/>
                <a:gd name="T5" fmla="*/ 0 60000 65536"/>
                <a:gd name="T6" fmla="*/ 0 w 20000"/>
                <a:gd name="T7" fmla="*/ 0 h 20000"/>
                <a:gd name="T8" fmla="*/ 0 w 20000"/>
                <a:gd name="T9" fmla="*/ 20000 h 20000"/>
              </a:gdLst>
              <a:ahLst/>
              <a:cxnLst>
                <a:cxn ang="T4">
                  <a:pos x="T0" y="T1"/>
                </a:cxn>
                <a:cxn ang="T5">
                  <a:pos x="T2" y="T3"/>
                </a:cxn>
              </a:cxnLst>
              <a:rect l="T6" t="T7" r="T8" b="T9"/>
              <a:pathLst>
                <a:path w="20000" h="20000">
                  <a:moveTo>
                    <a:pt x="0" y="0"/>
                  </a:moveTo>
                  <a:lnTo>
                    <a:pt x="0" y="19965"/>
                  </a:lnTo>
                </a:path>
              </a:pathLst>
            </a:custGeom>
            <a:noFill/>
            <a:ln w="9525">
              <a:solidFill>
                <a:srgbClr val="000000"/>
              </a:solidFill>
              <a:round/>
              <a:headEnd type="none" w="lg" len="sm"/>
              <a:tailEnd type="triangle" w="lg"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sp>
          <p:nvSpPr>
            <p:cNvPr id="23561" name="Freeform 23"/>
            <p:cNvSpPr>
              <a:spLocks/>
            </p:cNvSpPr>
            <p:nvPr/>
          </p:nvSpPr>
          <p:spPr bwMode="auto">
            <a:xfrm>
              <a:off x="381" y="1309"/>
              <a:ext cx="682" cy="3011"/>
            </a:xfrm>
            <a:custGeom>
              <a:avLst/>
              <a:gdLst>
                <a:gd name="T0" fmla="*/ 0 w 20000"/>
                <a:gd name="T1" fmla="*/ 10 h 20000"/>
                <a:gd name="T2" fmla="*/ 0 w 20000"/>
                <a:gd name="T3" fmla="*/ 10 h 20000"/>
                <a:gd name="T4" fmla="*/ 0 w 20000"/>
                <a:gd name="T5" fmla="*/ 10 h 20000"/>
                <a:gd name="T6" fmla="*/ 0 w 20000"/>
                <a:gd name="T7" fmla="*/ 0 h 20000"/>
                <a:gd name="T8" fmla="*/ 0 w 20000"/>
                <a:gd name="T9" fmla="*/ 0 h 20000"/>
                <a:gd name="T10" fmla="*/ 0 w 20000"/>
                <a:gd name="T11" fmla="*/ 0 h 20000"/>
                <a:gd name="T12" fmla="*/ 0 60000 65536"/>
                <a:gd name="T13" fmla="*/ 0 60000 65536"/>
                <a:gd name="T14" fmla="*/ 0 60000 65536"/>
                <a:gd name="T15" fmla="*/ 0 60000 65536"/>
                <a:gd name="T16" fmla="*/ 0 60000 65536"/>
                <a:gd name="T17" fmla="*/ 0 60000 65536"/>
                <a:gd name="T18" fmla="*/ 0 w 20000"/>
                <a:gd name="T19" fmla="*/ 0 h 20000"/>
                <a:gd name="T20" fmla="*/ 20000 w 20000"/>
                <a:gd name="T21" fmla="*/ 20000 h 20000"/>
              </a:gdLst>
              <a:ahLst/>
              <a:cxnLst>
                <a:cxn ang="T12">
                  <a:pos x="T0" y="T1"/>
                </a:cxn>
                <a:cxn ang="T13">
                  <a:pos x="T2" y="T3"/>
                </a:cxn>
                <a:cxn ang="T14">
                  <a:pos x="T4" y="T5"/>
                </a:cxn>
                <a:cxn ang="T15">
                  <a:pos x="T6" y="T7"/>
                </a:cxn>
                <a:cxn ang="T16">
                  <a:pos x="T8" y="T9"/>
                </a:cxn>
                <a:cxn ang="T17">
                  <a:pos x="T10" y="T11"/>
                </a:cxn>
              </a:cxnLst>
              <a:rect l="T18" t="T19" r="T20" b="T21"/>
              <a:pathLst>
                <a:path w="20000" h="20000">
                  <a:moveTo>
                    <a:pt x="19988" y="19243"/>
                  </a:moveTo>
                  <a:lnTo>
                    <a:pt x="19988" y="19997"/>
                  </a:lnTo>
                  <a:lnTo>
                    <a:pt x="0" y="19997"/>
                  </a:lnTo>
                  <a:lnTo>
                    <a:pt x="0" y="0"/>
                  </a:lnTo>
                  <a:lnTo>
                    <a:pt x="19988" y="0"/>
                  </a:lnTo>
                  <a:lnTo>
                    <a:pt x="19988" y="755"/>
                  </a:lnTo>
                </a:path>
              </a:pathLst>
            </a:custGeom>
            <a:noFill/>
            <a:ln w="9525">
              <a:solidFill>
                <a:srgbClr val="000000"/>
              </a:solidFill>
              <a:round/>
              <a:headEnd type="none" w="lg" len="sm"/>
              <a:tailEnd type="triangle" w="lg"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n-US"/>
            </a:p>
          </p:txBody>
        </p:sp>
      </p:grpSp>
      <p:sp>
        <p:nvSpPr>
          <p:cNvPr id="23556" name="Rectangle 24"/>
          <p:cNvSpPr>
            <a:spLocks noChangeArrowheads="1"/>
          </p:cNvSpPr>
          <p:nvPr/>
        </p:nvSpPr>
        <p:spPr bwMode="auto">
          <a:xfrm>
            <a:off x="909417" y="1481738"/>
            <a:ext cx="5228524" cy="477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469900" indent="-469900" eaLnBrk="0" hangingPunct="0">
              <a:defRPr>
                <a:solidFill>
                  <a:schemeClr val="tx1"/>
                </a:solidFill>
                <a:latin typeface="Verdana" panose="020B0604030504040204" pitchFamily="34" charset="0"/>
              </a:defRPr>
            </a:lvl1pPr>
            <a:lvl2pPr marL="908050" indent="-436563"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20000"/>
              </a:spcBef>
              <a:buClr>
                <a:schemeClr val="accent2"/>
              </a:buClr>
              <a:buFont typeface="Wingdings" panose="05000000000000000000" pitchFamily="2" charset="2"/>
              <a:buChar char="o"/>
            </a:pPr>
            <a:r>
              <a:rPr lang="pt-BR" sz="2000" b="1"/>
              <a:t>Usuários e desenvolvedores  trabalham juntos em uma reunião com o objetivo de:</a:t>
            </a:r>
          </a:p>
          <a:p>
            <a:pPr lvl="1" eaLnBrk="1" hangingPunct="1">
              <a:spcBef>
                <a:spcPct val="20000"/>
              </a:spcBef>
              <a:buClr>
                <a:schemeClr val="accent2"/>
              </a:buClr>
              <a:buFont typeface="Wingdings" panose="05000000000000000000" pitchFamily="2" charset="2"/>
              <a:buChar char="n"/>
            </a:pPr>
            <a:r>
              <a:rPr lang="pt-BR"/>
              <a:t>identificar o problema</a:t>
            </a:r>
          </a:p>
          <a:p>
            <a:pPr lvl="1" eaLnBrk="1" hangingPunct="1">
              <a:spcBef>
                <a:spcPct val="20000"/>
              </a:spcBef>
              <a:buClr>
                <a:schemeClr val="accent2"/>
              </a:buClr>
              <a:buFont typeface="Wingdings" panose="05000000000000000000" pitchFamily="2" charset="2"/>
              <a:buChar char="n"/>
            </a:pPr>
            <a:r>
              <a:rPr lang="pt-BR"/>
              <a:t>propor elementos de solução</a:t>
            </a:r>
          </a:p>
          <a:p>
            <a:pPr lvl="1" eaLnBrk="1" hangingPunct="1">
              <a:spcBef>
                <a:spcPct val="20000"/>
              </a:spcBef>
              <a:buClr>
                <a:schemeClr val="accent2"/>
              </a:buClr>
              <a:buFont typeface="Wingdings" panose="05000000000000000000" pitchFamily="2" charset="2"/>
              <a:buChar char="n"/>
            </a:pPr>
            <a:r>
              <a:rPr lang="pt-BR"/>
              <a:t>negociar diferentes abordagens</a:t>
            </a:r>
          </a:p>
          <a:p>
            <a:pPr lvl="1" eaLnBrk="1" hangingPunct="1">
              <a:spcBef>
                <a:spcPct val="20000"/>
              </a:spcBef>
              <a:buClr>
                <a:schemeClr val="accent2"/>
              </a:buClr>
              <a:buFont typeface="Wingdings" panose="05000000000000000000" pitchFamily="2" charset="2"/>
              <a:buChar char="n"/>
            </a:pPr>
            <a:r>
              <a:rPr lang="pt-BR"/>
              <a:t>especificar um conjunto preliminar de requisitos de solução</a:t>
            </a:r>
          </a:p>
          <a:p>
            <a:pPr eaLnBrk="1" hangingPunct="1">
              <a:spcBef>
                <a:spcPct val="20000"/>
              </a:spcBef>
              <a:buClr>
                <a:schemeClr val="accent2"/>
              </a:buClr>
              <a:buFont typeface="Wingdings" panose="05000000000000000000" pitchFamily="2" charset="2"/>
              <a:buChar char="o"/>
            </a:pPr>
            <a:r>
              <a:rPr lang="pt-BR" sz="2000" b="1"/>
              <a:t>Envolve:</a:t>
            </a:r>
            <a:endParaRPr lang="pt-BR" sz="2000"/>
          </a:p>
          <a:p>
            <a:pPr lvl="1" eaLnBrk="1" hangingPunct="1">
              <a:spcBef>
                <a:spcPct val="20000"/>
              </a:spcBef>
              <a:buClr>
                <a:schemeClr val="accent2"/>
              </a:buClr>
              <a:buFont typeface="Wingdings" panose="05000000000000000000" pitchFamily="2" charset="2"/>
              <a:buChar char="n"/>
            </a:pPr>
            <a:r>
              <a:rPr lang="pt-BR"/>
              <a:t>preparação para reunião a partir de uma requisição geral do produto</a:t>
            </a:r>
          </a:p>
          <a:p>
            <a:pPr lvl="1" eaLnBrk="1" hangingPunct="1">
              <a:spcBef>
                <a:spcPct val="20000"/>
              </a:spcBef>
              <a:buClr>
                <a:schemeClr val="accent2"/>
              </a:buClr>
              <a:buFont typeface="Wingdings" panose="05000000000000000000" pitchFamily="2" charset="2"/>
              <a:buChar char="n"/>
            </a:pPr>
            <a:r>
              <a:rPr lang="pt-BR"/>
              <a:t>reunião </a:t>
            </a:r>
          </a:p>
          <a:p>
            <a:pPr lvl="1" eaLnBrk="1" hangingPunct="1">
              <a:spcBef>
                <a:spcPct val="20000"/>
              </a:spcBef>
              <a:buClr>
                <a:schemeClr val="accent2"/>
              </a:buClr>
              <a:buFont typeface="Wingdings" panose="05000000000000000000" pitchFamily="2" charset="2"/>
              <a:buChar char="n"/>
            </a:pPr>
            <a:endParaRPr lang="pt-BR"/>
          </a:p>
        </p:txBody>
      </p:sp>
    </p:spTree>
    <p:extLst>
      <p:ext uri="{BB962C8B-B14F-4D97-AF65-F5344CB8AC3E}">
        <p14:creationId xmlns:p14="http://schemas.microsoft.com/office/powerpoint/2010/main" val="179345284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27648" y="188641"/>
            <a:ext cx="7632848" cy="1527175"/>
          </a:xfrm>
        </p:spPr>
        <p:txBody>
          <a:bodyPr/>
          <a:lstStyle/>
          <a:p>
            <a:pPr algn="ctr"/>
            <a:r>
              <a:rPr lang="pt-BR" sz="3600" b="1" dirty="0">
                <a:solidFill>
                  <a:srgbClr val="7F2075"/>
                </a:solidFill>
              </a:rPr>
              <a:t>Estudo etnográfico</a:t>
            </a:r>
            <a:br>
              <a:rPr lang="pt-BR" sz="3600" b="1" dirty="0">
                <a:solidFill>
                  <a:srgbClr val="7F2075"/>
                </a:solidFill>
              </a:rPr>
            </a:br>
            <a:r>
              <a:rPr lang="pt-BR" sz="3600" b="1" dirty="0">
                <a:solidFill>
                  <a:srgbClr val="7F2075"/>
                </a:solidFill>
              </a:rPr>
              <a:t>(Observação do ambiente)</a:t>
            </a:r>
          </a:p>
        </p:txBody>
      </p:sp>
      <p:sp>
        <p:nvSpPr>
          <p:cNvPr id="3" name="Espaço Reservado para Conteúdo 2"/>
          <p:cNvSpPr>
            <a:spLocks noGrp="1"/>
          </p:cNvSpPr>
          <p:nvPr>
            <p:ph idx="1"/>
          </p:nvPr>
        </p:nvSpPr>
        <p:spPr>
          <a:xfrm>
            <a:off x="1610436" y="2060848"/>
            <a:ext cx="8950060" cy="4429696"/>
          </a:xfrm>
        </p:spPr>
        <p:txBody>
          <a:bodyPr>
            <a:normAutofit/>
          </a:bodyPr>
          <a:lstStyle/>
          <a:p>
            <a:pPr algn="just"/>
            <a:r>
              <a:rPr lang="pt-BR" sz="2400" dirty="0"/>
              <a:t>Os </a:t>
            </a:r>
            <a:r>
              <a:rPr lang="pt-BR" sz="2400" dirty="0">
                <a:hlinkClick r:id="rId2" tooltip="Estudo etnográfico"/>
              </a:rPr>
              <a:t>Estudos Etnográficos</a:t>
            </a:r>
            <a:r>
              <a:rPr lang="pt-BR" sz="2400" dirty="0"/>
              <a:t> são uma análise de componente social das tarefas desempenhadas numa dada organização</a:t>
            </a:r>
            <a:r>
              <a:rPr lang="pt-BR" sz="2400" dirty="0" smtClean="0"/>
              <a:t>.</a:t>
            </a:r>
          </a:p>
          <a:p>
            <a:pPr algn="just"/>
            <a:endParaRPr lang="pt-BR" sz="2400" dirty="0"/>
          </a:p>
          <a:p>
            <a:pPr algn="just"/>
            <a:r>
              <a:rPr lang="pt-BR" sz="2400" dirty="0"/>
              <a:t>É a observação direta das atividades realizadas durante um período de trabalho de um funcionário é possível encontrar requisitos que não seriam observáveis usando técnicas convencionais. Esta observação pode ser acompanhada de registros áudio/vídeo</a:t>
            </a:r>
            <a:r>
              <a:rPr lang="pt-BR" sz="2400" dirty="0" smtClean="0"/>
              <a:t>.</a:t>
            </a:r>
          </a:p>
          <a:p>
            <a:pPr algn="just"/>
            <a:endParaRPr lang="pt-BR" sz="2400" dirty="0" smtClean="0"/>
          </a:p>
          <a:p>
            <a:pPr marL="0" indent="0" algn="just">
              <a:buNone/>
            </a:pPr>
            <a:r>
              <a:rPr lang="pt-BR" sz="2400" dirty="0" smtClean="0"/>
              <a:t>Nesta </a:t>
            </a:r>
            <a:r>
              <a:rPr lang="pt-BR" sz="2400" dirty="0"/>
              <a:t>técnica assume-se que o representante do cliente observado desempenha as suas funções "corretamente“.</a:t>
            </a:r>
          </a:p>
        </p:txBody>
      </p:sp>
    </p:spTree>
    <p:extLst>
      <p:ext uri="{BB962C8B-B14F-4D97-AF65-F5344CB8AC3E}">
        <p14:creationId xmlns:p14="http://schemas.microsoft.com/office/powerpoint/2010/main" val="4082361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b="1" dirty="0">
                <a:solidFill>
                  <a:srgbClr val="7F2075"/>
                </a:solidFill>
              </a:rPr>
              <a:t>Engenharia de requisitos de software</a:t>
            </a:r>
          </a:p>
        </p:txBody>
      </p:sp>
      <p:sp>
        <p:nvSpPr>
          <p:cNvPr id="3" name="Espaço Reservado para Conteúdo 2"/>
          <p:cNvSpPr>
            <a:spLocks noGrp="1"/>
          </p:cNvSpPr>
          <p:nvPr>
            <p:ph idx="1"/>
          </p:nvPr>
        </p:nvSpPr>
        <p:spPr/>
        <p:txBody>
          <a:bodyPr>
            <a:normAutofit/>
          </a:bodyPr>
          <a:lstStyle/>
          <a:p>
            <a:r>
              <a:rPr lang="pt-BR" dirty="0"/>
              <a:t>Requisitos são as funções e restrições que estabelecem exatamente o que o software deve fazer</a:t>
            </a:r>
            <a:r>
              <a:rPr lang="pt-BR" dirty="0" smtClean="0"/>
              <a:t>.</a:t>
            </a:r>
          </a:p>
          <a:p>
            <a:endParaRPr lang="pt-BR" dirty="0"/>
          </a:p>
          <a:p>
            <a:r>
              <a:rPr lang="pt-BR" dirty="0"/>
              <a:t>O processo de descobrir, analisar, documentar, rastrear e verificar essas funções e restrições é chamado de Engenharia de </a:t>
            </a:r>
            <a:r>
              <a:rPr lang="pt-BR" dirty="0" smtClean="0"/>
              <a:t>Requisitos</a:t>
            </a:r>
          </a:p>
          <a:p>
            <a:endParaRPr lang="pt-BR" dirty="0"/>
          </a:p>
          <a:p>
            <a:r>
              <a:rPr lang="pt-BR" dirty="0"/>
              <a:t>Engenharia de Requisitos é uma parte fundamental do desenvolvimento de um software</a:t>
            </a:r>
          </a:p>
          <a:p>
            <a:endParaRPr lang="pt-B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b="1" dirty="0">
                <a:solidFill>
                  <a:srgbClr val="7F2075"/>
                </a:solidFill>
              </a:rPr>
              <a:t>Importância da Engenharia de Requisitos</a:t>
            </a:r>
          </a:p>
        </p:txBody>
      </p:sp>
      <p:sp>
        <p:nvSpPr>
          <p:cNvPr id="3" name="Espaço Reservado para Conteúdo 2"/>
          <p:cNvSpPr>
            <a:spLocks noGrp="1"/>
          </p:cNvSpPr>
          <p:nvPr>
            <p:ph idx="1"/>
          </p:nvPr>
        </p:nvSpPr>
        <p:spPr/>
        <p:txBody>
          <a:bodyPr>
            <a:normAutofit fontScale="77500" lnSpcReduction="20000"/>
          </a:bodyPr>
          <a:lstStyle/>
          <a:p>
            <a:r>
              <a:rPr lang="en-US"/>
              <a:t>Errors in requirements can be up to 100 times more expensive to fix than errors introduced during implementation (Boehm, 1973). </a:t>
            </a:r>
          </a:p>
          <a:p>
            <a:r>
              <a:rPr lang="en-US"/>
              <a:t>Knowing what to build, which includes requirements elicitation, is the most difficult phase in the design of software (Brooks 1987). </a:t>
            </a:r>
          </a:p>
          <a:p>
            <a:r>
              <a:rPr lang="en-US"/>
              <a:t>60% of errors in critical systems were the results of requirements errors (Lutz, 1993). </a:t>
            </a:r>
          </a:p>
          <a:p>
            <a:r>
              <a:rPr lang="en-US"/>
              <a:t>The main factors for problems with software projects (cost overruns, delays, user dissatisfaction) are related to requirements issues, such as lack of user input, incomplete requirements specifications, uncontrolled requirements changing, and unclear objectives (The Standish Group, 2003) (van </a:t>
            </a:r>
            <a:r>
              <a:rPr lang="en-US" err="1"/>
              <a:t>Genuchten</a:t>
            </a:r>
            <a:r>
              <a:rPr lang="en-US"/>
              <a:t>, 1991; Hofmann and </a:t>
            </a:r>
            <a:r>
              <a:rPr lang="en-US" err="1"/>
              <a:t>Lehner</a:t>
            </a:r>
            <a:r>
              <a:rPr lang="en-US"/>
              <a:t>, 2001). </a:t>
            </a:r>
          </a:p>
          <a:p>
            <a:r>
              <a:rPr lang="en-US"/>
              <a:t>Out of a total of 268 development problems cited, 48% (128) were requirements problems. (Hall et al., 2002)</a:t>
            </a:r>
          </a:p>
          <a:p>
            <a:r>
              <a:rPr lang="en-US"/>
              <a:t>Dealing with ever-changing requirements is considered the real problem of Software Engineering (Berry, 2004). </a:t>
            </a:r>
          </a:p>
          <a:p>
            <a:endParaRPr lang="pt-B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solidFill>
                  <a:srgbClr val="7F2075"/>
                </a:solidFill>
              </a:rPr>
              <a:t>Usuário vs. Sistema</a:t>
            </a:r>
          </a:p>
        </p:txBody>
      </p:sp>
      <p:sp>
        <p:nvSpPr>
          <p:cNvPr id="3" name="Espaço Reservado para Conteúdo 2"/>
          <p:cNvSpPr>
            <a:spLocks noGrp="1"/>
          </p:cNvSpPr>
          <p:nvPr>
            <p:ph idx="1"/>
          </p:nvPr>
        </p:nvSpPr>
        <p:spPr/>
        <p:txBody>
          <a:bodyPr/>
          <a:lstStyle/>
          <a:p>
            <a:r>
              <a:rPr lang="pt-BR" dirty="0"/>
              <a:t>Requisitos do usuário: declarações, em linguagem natural e diagramas, sobre: </a:t>
            </a:r>
          </a:p>
          <a:p>
            <a:pPr lvl="1"/>
            <a:r>
              <a:rPr lang="pt-BR" dirty="0"/>
              <a:t>as funções que o software deve fornecer </a:t>
            </a:r>
          </a:p>
          <a:p>
            <a:pPr lvl="1"/>
            <a:r>
              <a:rPr lang="pt-BR" dirty="0"/>
              <a:t>as restrições sob as quais deve </a:t>
            </a:r>
            <a:r>
              <a:rPr lang="pt-BR" dirty="0" smtClean="0"/>
              <a:t>operar</a:t>
            </a:r>
          </a:p>
          <a:p>
            <a:pPr lvl="1"/>
            <a:endParaRPr lang="pt-BR" dirty="0"/>
          </a:p>
          <a:p>
            <a:r>
              <a:rPr lang="pt-BR" dirty="0"/>
              <a:t>Requisitos do sistema: detalhamento das funções e restrições do software</a:t>
            </a:r>
          </a:p>
          <a:p>
            <a:endParaRPr lang="pt-B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xmlns="" id="{067963CD-CE4D-AE4F-96FC-1391CD0183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flipV="1">
            <a:off x="1084" y="1220"/>
            <a:ext cx="12189831" cy="6856780"/>
          </a:xfrm>
          <a:prstGeom prst="rect">
            <a:avLst/>
          </a:prstGeom>
        </p:spPr>
      </p:pic>
      <p:pic>
        <p:nvPicPr>
          <p:cNvPr id="35" name="Imagem 34">
            <a:extLst>
              <a:ext uri="{FF2B5EF4-FFF2-40B4-BE49-F238E27FC236}">
                <a16:creationId xmlns:a16="http://schemas.microsoft.com/office/drawing/2014/main" xmlns="" id="{AC6BD52E-1A94-7B43-956F-B017E281F5AD}"/>
              </a:ext>
            </a:extLst>
          </p:cNvPr>
          <p:cNvPicPr>
            <a:picLocks noChangeAspect="1"/>
          </p:cNvPicPr>
          <p:nvPr/>
        </p:nvPicPr>
        <p:blipFill>
          <a:blip r:embed="rId3"/>
          <a:srcRect/>
          <a:stretch/>
        </p:blipFill>
        <p:spPr>
          <a:xfrm>
            <a:off x="-256485" y="-144272"/>
            <a:ext cx="12448485" cy="7002272"/>
          </a:xfrm>
          <a:prstGeom prst="rect">
            <a:avLst/>
          </a:prstGeom>
        </p:spPr>
      </p:pic>
    </p:spTree>
    <p:extLst>
      <p:ext uri="{BB962C8B-B14F-4D97-AF65-F5344CB8AC3E}">
        <p14:creationId xmlns:p14="http://schemas.microsoft.com/office/powerpoint/2010/main" val="7931160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562795" y="2453654"/>
            <a:ext cx="25320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pt-BR" sz="3600" b="1" dirty="0" smtClean="0">
                <a:solidFill>
                  <a:schemeClr val="bg1"/>
                </a:solidFill>
                <a:latin typeface="Arial" panose="020B0604020202020204" pitchFamily="34" charset="0"/>
              </a:rPr>
              <a:t>Tipos de Requisitos</a:t>
            </a:r>
            <a:endParaRPr lang="pt-BR" sz="3600" b="1" dirty="0">
              <a:solidFill>
                <a:schemeClr val="bg1"/>
              </a:solidFill>
              <a:latin typeface="Arial" panose="020B0604020202020204" pitchFamily="34" charset="0"/>
            </a:endParaRPr>
          </a:p>
        </p:txBody>
      </p:sp>
      <p:sp>
        <p:nvSpPr>
          <p:cNvPr id="11267" name="Text Box 3"/>
          <p:cNvSpPr txBox="1">
            <a:spLocks noChangeArrowheads="1"/>
          </p:cNvSpPr>
          <p:nvPr/>
        </p:nvSpPr>
        <p:spPr bwMode="auto">
          <a:xfrm>
            <a:off x="3737315" y="786741"/>
            <a:ext cx="7416824"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Aft>
                <a:spcPct val="25000"/>
              </a:spcAft>
            </a:pPr>
            <a:r>
              <a:rPr lang="pt-BR" sz="2800" b="1" dirty="0">
                <a:solidFill>
                  <a:srgbClr val="7F2075"/>
                </a:solidFill>
                <a:latin typeface="Arial" panose="020B0604020202020204" pitchFamily="34" charset="0"/>
              </a:rPr>
              <a:t>Atividades de:</a:t>
            </a:r>
          </a:p>
          <a:p>
            <a:pPr eaLnBrk="1" hangingPunct="1"/>
            <a:r>
              <a:rPr lang="pt-BR" sz="2800" dirty="0">
                <a:latin typeface="Arial" panose="020B0604020202020204" pitchFamily="34" charset="0"/>
              </a:rPr>
              <a:t>- acompanhar o desenvolvimento</a:t>
            </a:r>
          </a:p>
          <a:p>
            <a:pPr eaLnBrk="1" hangingPunct="1"/>
            <a:r>
              <a:rPr lang="pt-BR" sz="2800" dirty="0">
                <a:latin typeface="Arial" panose="020B0604020202020204" pitchFamily="34" charset="0"/>
              </a:rPr>
              <a:t>- controlar as mudanças dos requisitos</a:t>
            </a:r>
          </a:p>
        </p:txBody>
      </p:sp>
      <p:sp>
        <p:nvSpPr>
          <p:cNvPr id="11268" name="Text Box 4"/>
          <p:cNvSpPr txBox="1">
            <a:spLocks noChangeArrowheads="1"/>
          </p:cNvSpPr>
          <p:nvPr/>
        </p:nvSpPr>
        <p:spPr bwMode="auto">
          <a:xfrm>
            <a:off x="3737315" y="2863450"/>
            <a:ext cx="7554912"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Aft>
                <a:spcPct val="25000"/>
              </a:spcAft>
            </a:pPr>
            <a:r>
              <a:rPr lang="pt-BR" sz="2800" b="1" dirty="0">
                <a:solidFill>
                  <a:srgbClr val="7F2075"/>
                </a:solidFill>
                <a:latin typeface="Arial" panose="020B0604020202020204" pitchFamily="34" charset="0"/>
              </a:rPr>
              <a:t>Ações:</a:t>
            </a:r>
          </a:p>
          <a:p>
            <a:pPr eaLnBrk="1" hangingPunct="1"/>
            <a:r>
              <a:rPr lang="pt-BR" sz="2800" dirty="0">
                <a:latin typeface="Arial" panose="020B0604020202020204" pitchFamily="34" charset="0"/>
              </a:rPr>
              <a:t>- planejamento desenvolvimento</a:t>
            </a:r>
          </a:p>
          <a:p>
            <a:pPr eaLnBrk="1" hangingPunct="1"/>
            <a:r>
              <a:rPr lang="pt-BR" sz="2800" dirty="0">
                <a:latin typeface="Arial" panose="020B0604020202020204" pitchFamily="34" charset="0"/>
              </a:rPr>
              <a:t>- rastreabilidade com componentes de software</a:t>
            </a:r>
          </a:p>
          <a:p>
            <a:pPr eaLnBrk="1" hangingPunct="1"/>
            <a:r>
              <a:rPr lang="pt-BR" sz="2800" dirty="0">
                <a:latin typeface="Arial" panose="020B0604020202020204" pitchFamily="34" charset="0"/>
              </a:rPr>
              <a:t>- definição do estado e avaliação da qualidade</a:t>
            </a:r>
          </a:p>
          <a:p>
            <a:pPr eaLnBrk="1" hangingPunct="1"/>
            <a:r>
              <a:rPr lang="pt-BR" sz="2800" dirty="0">
                <a:latin typeface="Arial" panose="020B0604020202020204" pitchFamily="34" charset="0"/>
              </a:rPr>
              <a:t>- Análise de impacto e controle de versões de mudanças</a:t>
            </a:r>
          </a:p>
        </p:txBody>
      </p:sp>
      <p:sp>
        <p:nvSpPr>
          <p:cNvPr id="11269" name="Text Box 5"/>
          <p:cNvSpPr txBox="1">
            <a:spLocks noChangeArrowheads="1"/>
          </p:cNvSpPr>
          <p:nvPr/>
        </p:nvSpPr>
        <p:spPr bwMode="auto">
          <a:xfrm rot="-5400000">
            <a:off x="1249363" y="6202363"/>
            <a:ext cx="914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pt-BR" sz="1000">
                <a:latin typeface="Arial" panose="020B0604020202020204" pitchFamily="34" charset="0"/>
              </a:rPr>
              <a:t>Rocco, 2004</a:t>
            </a:r>
            <a:endParaRPr lang="pt-BR" sz="1000" i="1">
              <a:latin typeface="Arial" panose="020B0604020202020204" pitchFamily="34" charset="0"/>
            </a:endParaRPr>
          </a:p>
        </p:txBody>
      </p:sp>
    </p:spTree>
    <p:extLst>
      <p:ext uri="{BB962C8B-B14F-4D97-AF65-F5344CB8AC3E}">
        <p14:creationId xmlns:p14="http://schemas.microsoft.com/office/powerpoint/2010/main" val="25595713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9">
            <a:extLst>
              <a:ext uri="{FF2B5EF4-FFF2-40B4-BE49-F238E27FC236}">
                <a16:creationId xmlns:a16="http://schemas.microsoft.com/office/drawing/2014/main" xmlns="" id="{259C4324-1326-0049-B5AC-58BDB40FB7D0}"/>
              </a:ext>
            </a:extLst>
          </p:cNvPr>
          <p:cNvSpPr txBox="1"/>
          <p:nvPr/>
        </p:nvSpPr>
        <p:spPr>
          <a:xfrm>
            <a:off x="4455626" y="3269294"/>
            <a:ext cx="5028014" cy="48013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3600" b="1" dirty="0" smtClean="0">
                <a:solidFill>
                  <a:schemeClr val="bg1"/>
                </a:solidFill>
                <a:latin typeface="Calibri" panose="020F0502020204030204" pitchFamily="34" charset="0"/>
                <a:cs typeface="Calibri" panose="020F0502020204030204" pitchFamily="34" charset="0"/>
              </a:rPr>
              <a:t>Exercício para Fixação</a:t>
            </a:r>
            <a:endParaRPr lang="pt-BR" sz="3600" b="1" dirty="0">
              <a:solidFill>
                <a:schemeClr val="bg1"/>
              </a:solidFill>
              <a:latin typeface="Calibri" panose="020F0502020204030204" pitchFamily="34" charset="0"/>
              <a:cs typeface="Calibri" panose="020F0502020204030204" pitchFamily="34" charset="0"/>
            </a:endParaRPr>
          </a:p>
        </p:txBody>
      </p:sp>
      <p:pic>
        <p:nvPicPr>
          <p:cNvPr id="5" name="Imagem 4">
            <a:extLst>
              <a:ext uri="{FF2B5EF4-FFF2-40B4-BE49-F238E27FC236}">
                <a16:creationId xmlns:a16="http://schemas.microsoft.com/office/drawing/2014/main" xmlns="" id="{D3C02659-2BE5-2849-8C8F-7D9155C9A7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7061" y="2308518"/>
            <a:ext cx="2348565" cy="1921553"/>
          </a:xfrm>
          <a:prstGeom prst="rect">
            <a:avLst/>
          </a:prstGeom>
        </p:spPr>
      </p:pic>
    </p:spTree>
    <p:extLst>
      <p:ext uri="{BB962C8B-B14F-4D97-AF65-F5344CB8AC3E}">
        <p14:creationId xmlns:p14="http://schemas.microsoft.com/office/powerpoint/2010/main" val="67060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562795" y="2453654"/>
            <a:ext cx="25320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pt-BR" sz="3600" b="1" dirty="0" smtClean="0">
                <a:solidFill>
                  <a:schemeClr val="bg1"/>
                </a:solidFill>
                <a:latin typeface="Arial" panose="020B0604020202020204" pitchFamily="34" charset="0"/>
              </a:rPr>
              <a:t>Tipos de Requisitos</a:t>
            </a:r>
            <a:endParaRPr lang="pt-BR" sz="3600" b="1" dirty="0">
              <a:solidFill>
                <a:schemeClr val="bg1"/>
              </a:solidFill>
              <a:latin typeface="Arial" panose="020B0604020202020204" pitchFamily="34" charset="0"/>
            </a:endParaRPr>
          </a:p>
        </p:txBody>
      </p:sp>
      <p:sp>
        <p:nvSpPr>
          <p:cNvPr id="11269" name="Text Box 5"/>
          <p:cNvSpPr txBox="1">
            <a:spLocks noChangeArrowheads="1"/>
          </p:cNvSpPr>
          <p:nvPr/>
        </p:nvSpPr>
        <p:spPr bwMode="auto">
          <a:xfrm rot="-5400000">
            <a:off x="1249363" y="6202363"/>
            <a:ext cx="914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pt-BR" sz="1000">
                <a:latin typeface="Arial" panose="020B0604020202020204" pitchFamily="34" charset="0"/>
              </a:rPr>
              <a:t>Rocco, 2004</a:t>
            </a:r>
            <a:endParaRPr lang="pt-BR" sz="1000" i="1">
              <a:latin typeface="Arial" panose="020B0604020202020204" pitchFamily="34" charset="0"/>
            </a:endParaRPr>
          </a:p>
        </p:txBody>
      </p:sp>
      <p:graphicFrame>
        <p:nvGraphicFramePr>
          <p:cNvPr id="4" name="Tabela 3"/>
          <p:cNvGraphicFramePr>
            <a:graphicFrameLocks noGrp="1"/>
          </p:cNvGraphicFramePr>
          <p:nvPr>
            <p:extLst>
              <p:ext uri="{D42A27DB-BD31-4B8C-83A1-F6EECF244321}">
                <p14:modId xmlns:p14="http://schemas.microsoft.com/office/powerpoint/2010/main" val="3993211410"/>
              </p:ext>
            </p:extLst>
          </p:nvPr>
        </p:nvGraphicFramePr>
        <p:xfrm>
          <a:off x="3981157" y="3773632"/>
          <a:ext cx="7877907" cy="1361076"/>
        </p:xfrm>
        <a:graphic>
          <a:graphicData uri="http://schemas.openxmlformats.org/drawingml/2006/table">
            <a:tbl>
              <a:tblPr firstRow="1" firstCol="1" bandRow="1">
                <a:tableStyleId>{5C22544A-7EE6-4342-B048-85BDC9FD1C3A}</a:tableStyleId>
              </a:tblPr>
              <a:tblGrid>
                <a:gridCol w="785880"/>
                <a:gridCol w="1675965"/>
                <a:gridCol w="3502161"/>
                <a:gridCol w="1913901"/>
              </a:tblGrid>
              <a:tr h="446774">
                <a:tc>
                  <a:txBody>
                    <a:bodyPr/>
                    <a:lstStyle/>
                    <a:p>
                      <a:pPr algn="just">
                        <a:lnSpc>
                          <a:spcPct val="107000"/>
                        </a:lnSpc>
                        <a:spcAft>
                          <a:spcPts val="0"/>
                        </a:spcAft>
                      </a:pPr>
                      <a:r>
                        <a:rPr lang="pt-BR" sz="1000" dirty="0">
                          <a:effectLst/>
                        </a:rPr>
                        <a:t>Código</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pt-BR" sz="1000">
                          <a:effectLst/>
                        </a:rPr>
                        <a:t>Nome</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pt-BR" sz="1000">
                          <a:effectLst/>
                        </a:rPr>
                        <a:t>Descrição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pt-BR" sz="1000">
                          <a:effectLst/>
                        </a:rPr>
                        <a:t>Tipo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914302">
                <a:tc>
                  <a:txBody>
                    <a:bodyPr/>
                    <a:lstStyle/>
                    <a:p>
                      <a:pPr algn="just">
                        <a:lnSpc>
                          <a:spcPct val="107000"/>
                        </a:lnSpc>
                        <a:spcAft>
                          <a:spcPts val="0"/>
                        </a:spcAft>
                      </a:pPr>
                      <a:r>
                        <a:rPr lang="pt-BR" sz="1000" dirty="0">
                          <a:effectLst/>
                        </a:rPr>
                        <a:t>01</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pt-BR" sz="1400" dirty="0">
                          <a:effectLst/>
                        </a:rPr>
                        <a:t>Cadastrar Cliente</a:t>
                      </a:r>
                      <a:endParaRPr lang="pt-B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pt-BR" sz="1400" dirty="0">
                          <a:effectLst/>
                        </a:rPr>
                        <a:t>O Sistema deverá cadastrar os dados do cliente</a:t>
                      </a:r>
                      <a:endParaRPr lang="pt-B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pt-BR" sz="1400" dirty="0">
                          <a:effectLst/>
                        </a:rPr>
                        <a:t>Funcional</a:t>
                      </a:r>
                      <a:endParaRPr lang="pt-B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5" name="Rectangle 2"/>
          <p:cNvSpPr>
            <a:spLocks noChangeArrowheads="1"/>
          </p:cNvSpPr>
          <p:nvPr/>
        </p:nvSpPr>
        <p:spPr bwMode="auto">
          <a:xfrm>
            <a:off x="3713605" y="768810"/>
            <a:ext cx="8413009"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Exercícios Requisitos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pt-BR" altLang="pt-BR" sz="24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000" b="1"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An</a:t>
            </a:r>
            <a:r>
              <a:rPr kumimoji="0" lang="pt-BR" altLang="pt-BR" sz="20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á</a:t>
            </a:r>
            <a:r>
              <a:rPr kumimoji="0" lang="pt-BR" altLang="pt-BR" sz="2000" b="1"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lise e Levantamento de Requisitos - Exerc</a:t>
            </a:r>
            <a:r>
              <a:rPr kumimoji="0" lang="pt-BR" altLang="pt-BR" sz="20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í</a:t>
            </a:r>
            <a:r>
              <a:rPr kumimoji="0" lang="pt-BR" altLang="pt-BR" sz="2000" b="1"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cio de Aprendizagem</a:t>
            </a:r>
            <a:endParaRPr kumimoji="0" lang="pt-BR" altLang="pt-BR" sz="20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000" b="1"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Leia com aten</a:t>
            </a:r>
            <a:r>
              <a:rPr kumimoji="0" lang="pt-BR" altLang="pt-BR" sz="20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ç</a:t>
            </a:r>
            <a:r>
              <a:rPr kumimoji="0" lang="pt-BR" altLang="pt-BR" sz="2000" b="1"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ão o texto e execute as tarefas abaixo:</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pt-BR" altLang="pt-BR" sz="24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pt-BR" altLang="pt-BR" sz="2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T31o00" charset="0"/>
              </a:rPr>
              <a:t>Elaborar uma Lista de Requisitos com as seguintes colunas: </a:t>
            </a:r>
            <a:endParaRPr kumimoji="0" lang="pt-BR" altLang="pt-BR" sz="24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T31o00" charset="0"/>
              </a:rPr>
              <a:t>Código do Requisito, Nome do Requisito, Descrição do Requisito e o Tipo do Requisito</a:t>
            </a:r>
            <a:endParaRPr kumimoji="0" lang="pt-BR" altLang="pt-BR"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42722727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0" y="0"/>
            <a:ext cx="12037325" cy="6908558"/>
          </a:xfrm>
          <a:prstGeom prst="rect">
            <a:avLst/>
          </a:prstGeom>
        </p:spPr>
        <p:txBody>
          <a:bodyPr wrap="square">
            <a:spAutoFit/>
          </a:bodyPr>
          <a:lstStyle/>
          <a:p>
            <a:pPr algn="ctr">
              <a:lnSpc>
                <a:spcPct val="107000"/>
              </a:lnSpc>
              <a:spcAft>
                <a:spcPts val="0"/>
              </a:spcAft>
            </a:pPr>
            <a:r>
              <a:rPr lang="pt-BR" sz="1200" dirty="0">
                <a:solidFill>
                  <a:schemeClr val="bg1"/>
                </a:solidFill>
                <a:latin typeface="Arial" panose="020B0604020202020204" pitchFamily="34" charset="0"/>
                <a:ea typeface="Calibri" panose="020F0502020204030204" pitchFamily="34" charset="0"/>
                <a:cs typeface="Times New Roman" panose="02020603050405020304" pitchFamily="18" charset="0"/>
              </a:rPr>
              <a:t>Descrição do problema</a:t>
            </a:r>
            <a:endParaRPr lang="pt-BR" sz="1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pt-BR" sz="1200" dirty="0">
                <a:solidFill>
                  <a:schemeClr val="bg1"/>
                </a:solidFill>
                <a:latin typeface="Arial" panose="020B0604020202020204" pitchFamily="34" charset="0"/>
                <a:ea typeface="Calibri" panose="020F0502020204030204" pitchFamily="34" charset="0"/>
                <a:cs typeface="Times New Roman" panose="02020603050405020304" pitchFamily="18" charset="0"/>
              </a:rPr>
              <a:t> </a:t>
            </a:r>
            <a:endParaRPr lang="pt-BR" sz="1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pt-BR" sz="1300" dirty="0">
                <a:latin typeface="TT31o00"/>
                <a:ea typeface="Calibri" panose="020F0502020204030204" pitchFamily="34" charset="0"/>
                <a:cs typeface="TT31o00"/>
              </a:rPr>
              <a:t>A </a:t>
            </a:r>
            <a:r>
              <a:rPr lang="pt-BR" sz="1300" dirty="0" err="1">
                <a:latin typeface="TT31o00"/>
                <a:ea typeface="Calibri" panose="020F0502020204030204" pitchFamily="34" charset="0"/>
                <a:cs typeface="TT31o00"/>
              </a:rPr>
              <a:t>PeçaCerta</a:t>
            </a:r>
            <a:r>
              <a:rPr lang="pt-BR" sz="1300" dirty="0">
                <a:latin typeface="TT31o00"/>
                <a:ea typeface="Calibri" panose="020F0502020204030204" pitchFamily="34" charset="0"/>
                <a:cs typeface="TT31o00"/>
              </a:rPr>
              <a:t> – Auto Peças é uma revenda de peças para veículos pequenos, médios e grandes entre veículos de passeio e de trabalho. Com mais de 20 anos de mercado, possui uma vasta gama de produtos em seu estoque, da mais variadas marcas e modelos existentes no mercado. Seus clientes são consumidores à varejo em busca de peças para conserto de veículos e até mesmo grandes empresas que buscam peças para repor peças defeituosas na sua frota de veículos.</a:t>
            </a:r>
            <a:endParaRPr lang="pt-BR" sz="13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pt-BR" sz="1300" dirty="0">
                <a:latin typeface="TT31o00"/>
                <a:ea typeface="Calibri" panose="020F0502020204030204" pitchFamily="34" charset="0"/>
                <a:cs typeface="TT31o00"/>
              </a:rPr>
              <a:t>Com o crescimento do número de clientes a sistemática atual de atendimento e venda de seus produtos acabou por não atender as expectativas da empresa. Surgiu então a necessidade de automatizar o controle de estoque e vendas para aumentar a qualidade e agilidade do atendimento ao cliente final. O intuído da implementação da tecnologia é oferecer ao cliente comodidade ao fazer suas compras de modo seguro e rápido, abolindo etapas burocráticas entre o fornecedor e o consumidor. A solução proposta visa aumentar a qualidade dos serviços oferecidos ao cliente, como rapidez, segurança e comodidade. Com a automatização é possível, ainda, incrementar os meios de relacionamento com o cliente. O sistema deverá ter a capacidade de funcionar no parque de máquinas atual da empresa que utilizam o sistema operacional Windows XP com browser internet Explorer 7.0. Cada funcionalidade não poderá ser executada com tempo superior a 2 segundos por transação. Em todas as janelas do sistema é necessário mostrar a logo da </a:t>
            </a:r>
            <a:r>
              <a:rPr lang="pt-BR" sz="1300" dirty="0" err="1">
                <a:latin typeface="TT31o00"/>
                <a:ea typeface="Calibri" panose="020F0502020204030204" pitchFamily="34" charset="0"/>
                <a:cs typeface="TT31o00"/>
              </a:rPr>
              <a:t>PeçaCerta</a:t>
            </a:r>
            <a:r>
              <a:rPr lang="pt-BR" sz="1300" dirty="0">
                <a:latin typeface="TT31o00"/>
                <a:ea typeface="Calibri" panose="020F0502020204030204" pitchFamily="34" charset="0"/>
                <a:cs typeface="TT31o00"/>
              </a:rPr>
              <a:t>.</a:t>
            </a:r>
            <a:endParaRPr lang="pt-BR" sz="13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pt-BR" sz="1300" dirty="0">
                <a:latin typeface="TT31o00"/>
                <a:ea typeface="Calibri" panose="020F0502020204030204" pitchFamily="34" charset="0"/>
                <a:cs typeface="TT31o00"/>
              </a:rPr>
              <a:t>O passo inicial para a implantação do sistema é criar a base de produtos. Para isso é necessário cadastrar para cada produto: O código, o código de barras, o nome, a descrição, categoria do produto, a marca, e a quantidade atual.</a:t>
            </a:r>
            <a:endParaRPr lang="pt-BR" sz="13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pt-BR" sz="1300" dirty="0">
                <a:latin typeface="TT31o00"/>
                <a:ea typeface="Calibri" panose="020F0502020204030204" pitchFamily="34" charset="0"/>
                <a:cs typeface="TT31o00"/>
              </a:rPr>
              <a:t>A movimentação dos produtos no estoque deverá ser: Entrada – onde uma nova quantidade de produtos será acrescida a quantidade atual de produtos, Saída – Onde uma quantidade de produtos deverá ser subtraída da quantidade atual do produto;</a:t>
            </a:r>
            <a:endParaRPr lang="pt-BR" sz="13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pt-BR" sz="1300" dirty="0">
                <a:latin typeface="TT31o00"/>
                <a:ea typeface="Calibri" panose="020F0502020204030204" pitchFamily="34" charset="0"/>
                <a:cs typeface="TT31o00"/>
              </a:rPr>
              <a:t>Perda – Onde uma quantidade de produtos estragada deverá ser subtraída da quantidade atual do produto; Troca - Onde uma quantidade de produtos não sofre alteração, mas o movimento do estoque é registrado.</a:t>
            </a:r>
            <a:endParaRPr lang="pt-BR" sz="13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pt-BR" sz="1300" dirty="0">
                <a:latin typeface="TT31o00"/>
                <a:ea typeface="Calibri" panose="020F0502020204030204" pitchFamily="34" charset="0"/>
                <a:cs typeface="TT31o00"/>
              </a:rPr>
              <a:t>A sistemática a ser adotada para o cliente que entra no estabelecimento para fazer um pedido ou orçamento é:</a:t>
            </a:r>
            <a:endParaRPr lang="pt-BR" sz="13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pt-BR" sz="1300" dirty="0">
                <a:latin typeface="TT31o00"/>
                <a:ea typeface="Calibri" panose="020F0502020204030204" pitchFamily="34" charset="0"/>
                <a:cs typeface="TT31o00"/>
              </a:rPr>
              <a:t>O cliente informa o produto que deseja comprar ou orçar o seu preço;</a:t>
            </a:r>
            <a:endParaRPr lang="pt-BR" sz="13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pt-BR" sz="1300" dirty="0">
                <a:latin typeface="TT31o00"/>
                <a:ea typeface="Calibri" panose="020F0502020204030204" pitchFamily="34" charset="0"/>
                <a:cs typeface="TT31o00"/>
              </a:rPr>
              <a:t>O atendente identificado no sistema, procura o produto pelo código, caso saiba, ou pelo nome, ou parte do nome, ou categoria ou até mesmo pela marca do produto. Localizado o produto e o cliente confirmando a compra, é verificado se existe um cadastro do cliente na loja. Em caso de ser um novo cliente é feito o seu cadastro através de suas informações básicas de identificação e contatos. Para os clientes já cadastrados é feita a busca pelo nome ou parte do nome. Após essa etapa efetiva-se a venda com a baixa do produto em estoque emitindo a nota fiscal. O cliente poderá realizar uma compra com mais de um produto em uma só nota fiscal.</a:t>
            </a:r>
            <a:endParaRPr lang="pt-BR" sz="13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pt-BR" sz="1300" dirty="0">
                <a:latin typeface="TT31o00"/>
                <a:ea typeface="Calibri" panose="020F0502020204030204" pitchFamily="34" charset="0"/>
                <a:cs typeface="TT31o00"/>
              </a:rPr>
              <a:t>No momento da finalização da venda é informada a forma de pagamento, que atualmente é: À vista, À prazo em 3 x no cartão, à vista no cheque. As vendas à prazo no cheque e boleto de cobrança são permitidas somente para clientes Pessoa Jurídica com a autorização do gerente da loja.</a:t>
            </a:r>
            <a:endParaRPr lang="pt-BR" sz="13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pt-BR" sz="1300" dirty="0">
                <a:latin typeface="TT31o00"/>
                <a:ea typeface="Calibri" panose="020F0502020204030204" pitchFamily="34" charset="0"/>
                <a:cs typeface="TT31o00"/>
              </a:rPr>
              <a:t>Os clientes poderão consultar o seu histórico de compras realizadas na loja.</a:t>
            </a:r>
            <a:endParaRPr lang="pt-BR" sz="13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pt-BR" sz="1300" dirty="0">
                <a:latin typeface="TT31o00"/>
                <a:ea typeface="Calibri" panose="020F0502020204030204" pitchFamily="34" charset="0"/>
                <a:cs typeface="TT31o00"/>
              </a:rPr>
              <a:t>O sistema deverá ser web com a possibilidade de se implantar um web </a:t>
            </a:r>
            <a:r>
              <a:rPr lang="pt-BR" sz="1300" dirty="0" err="1">
                <a:latin typeface="TT31o00"/>
                <a:ea typeface="Calibri" panose="020F0502020204030204" pitchFamily="34" charset="0"/>
                <a:cs typeface="TT31o00"/>
              </a:rPr>
              <a:t>commerce</a:t>
            </a:r>
            <a:r>
              <a:rPr lang="pt-BR" sz="1300" dirty="0">
                <a:latin typeface="TT31o00"/>
                <a:ea typeface="Calibri" panose="020F0502020204030204" pitchFamily="34" charset="0"/>
                <a:cs typeface="TT31o00"/>
              </a:rPr>
              <a:t> nas versões futuras. A empresa necessitará de um sistema de help online a fim de auxiliar os vendedores nos primeiros momentos de transição do sistema bem como treinamento para novos vendedores. A empresa precisará também de um manual impresso para futuras consultas. O sistema deverá ter uma rotina automatizada para o backup da base de dados em DVD.</a:t>
            </a:r>
            <a:endParaRPr lang="pt-BR" sz="13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152901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xmlns="" id="{190E9DCE-6573-304B-A204-DC0DDC3ED4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13900" y="2468223"/>
            <a:ext cx="2348565" cy="1921553"/>
          </a:xfrm>
          <a:prstGeom prst="rect">
            <a:avLst/>
          </a:prstGeom>
        </p:spPr>
      </p:pic>
    </p:spTree>
    <p:extLst>
      <p:ext uri="{BB962C8B-B14F-4D97-AF65-F5344CB8AC3E}">
        <p14:creationId xmlns:p14="http://schemas.microsoft.com/office/powerpoint/2010/main" val="327700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xmlns="" id="{79E98313-9064-CF4F-AA71-B4E961C804E6}"/>
              </a:ext>
            </a:extLst>
          </p:cNvPr>
          <p:cNvSpPr txBox="1"/>
          <p:nvPr/>
        </p:nvSpPr>
        <p:spPr>
          <a:xfrm>
            <a:off x="437675" y="490311"/>
            <a:ext cx="4204664" cy="615437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108000"/>
              </a:lnSpc>
            </a:pPr>
            <a:r>
              <a:rPr lang="pt-BR" altLang="pt-BR">
                <a:solidFill>
                  <a:srgbClr val="FFFFFF"/>
                </a:solidFill>
                <a:latin typeface="Calibri Light" panose="020F0302020204030204" pitchFamily="34" charset="0"/>
                <a:ea typeface="AmsiPro-Light" panose="020B0A06020201010104" pitchFamily="34" charset="77"/>
                <a:cs typeface="Calibri Light" panose="020F0302020204030204" pitchFamily="34" charset="0"/>
                <a:sym typeface="AmsiPro-Light" panose="020B0A06020201010104" pitchFamily="34" charset="77"/>
              </a:rPr>
              <a:t>O </a:t>
            </a:r>
            <a:r>
              <a:rPr lang="pt-BR" altLang="pt-BR" b="1">
                <a:solidFill>
                  <a:srgbClr val="FFFFFF"/>
                </a:solidFill>
                <a:latin typeface="Calibri Light" panose="020F0302020204030204" pitchFamily="34" charset="0"/>
                <a:ea typeface="AmsiPro-Light" panose="020B0A06020201010104" pitchFamily="34" charset="77"/>
                <a:cs typeface="Calibri Light" panose="020F0302020204030204" pitchFamily="34" charset="0"/>
                <a:sym typeface="AmsiPro-Light" panose="020B0A06020201010104" pitchFamily="34" charset="77"/>
              </a:rPr>
              <a:t>Ecossistema </a:t>
            </a:r>
            <a:r>
              <a:rPr lang="pt-BR" altLang="pt-BR" b="1" err="1">
                <a:solidFill>
                  <a:srgbClr val="FFFFFF"/>
                </a:solidFill>
                <a:latin typeface="Calibri Light" panose="020F0302020204030204" pitchFamily="34" charset="0"/>
                <a:ea typeface="AmsiPro-Light" panose="020B0A06020201010104" pitchFamily="34" charset="77"/>
                <a:cs typeface="Calibri Light" panose="020F0302020204030204" pitchFamily="34" charset="0"/>
                <a:sym typeface="AmsiPro-Light" panose="020B0A06020201010104" pitchFamily="34" charset="77"/>
              </a:rPr>
              <a:t>Ânima</a:t>
            </a:r>
            <a:r>
              <a:rPr lang="pt-BR" altLang="pt-BR">
                <a:solidFill>
                  <a:srgbClr val="FFFFFF"/>
                </a:solidFill>
                <a:latin typeface="Calibri Light" panose="020F0302020204030204" pitchFamily="34" charset="0"/>
                <a:ea typeface="AmsiPro-Light" panose="020B0A06020201010104" pitchFamily="34" charset="77"/>
                <a:cs typeface="Calibri Light" panose="020F0302020204030204" pitchFamily="34" charset="0"/>
                <a:sym typeface="AmsiPro-Light" panose="020B0A06020201010104" pitchFamily="34" charset="77"/>
              </a:rPr>
              <a:t> é uma comunidade com ampla estrutura de aprendizagem multidisciplinar, que transmite o senso de pertencimento e tem os estudantes no centro das decisões.</a:t>
            </a:r>
          </a:p>
          <a:p>
            <a:pPr>
              <a:lnSpc>
                <a:spcPct val="108000"/>
              </a:lnSpc>
            </a:pPr>
            <a:endParaRPr lang="pt-BR" altLang="pt-BR">
              <a:solidFill>
                <a:srgbClr val="FFFFFF"/>
              </a:solidFill>
              <a:latin typeface="Calibri Light" panose="020F0302020204030204" pitchFamily="34" charset="0"/>
              <a:ea typeface="AmsiPro-Light" panose="020B0A06020201010104" pitchFamily="34" charset="77"/>
              <a:cs typeface="Calibri Light" panose="020F0302020204030204" pitchFamily="34" charset="0"/>
              <a:sym typeface="AmsiPro-Light" panose="020B0A06020201010104" pitchFamily="34" charset="77"/>
            </a:endParaRPr>
          </a:p>
          <a:p>
            <a:r>
              <a:rPr lang="pt-BR" altLang="pt-BR">
                <a:solidFill>
                  <a:srgbClr val="FFFFFF"/>
                </a:solidFill>
                <a:latin typeface="Calibri Light" panose="020F0302020204030204" pitchFamily="34" charset="0"/>
                <a:ea typeface="AmsiPro-Light" panose="020B0A06020201010104" pitchFamily="34" charset="77"/>
                <a:cs typeface="Calibri Light" panose="020F0302020204030204" pitchFamily="34" charset="0"/>
                <a:sym typeface="AmsiPro-Light" panose="020B0A06020201010104" pitchFamily="34" charset="77"/>
              </a:rPr>
              <a:t>Como premissa, potencializa as capacidades humanas e técnicas de todos os envolvidos e valoriza a diversidade e a pluralidade, pois acredita que todas as partes ganham e crescem juntas. </a:t>
            </a:r>
          </a:p>
          <a:p>
            <a:endParaRPr lang="pt-BR" altLang="pt-BR">
              <a:latin typeface="Calibri Light" panose="020F0302020204030204" pitchFamily="34" charset="0"/>
              <a:ea typeface="AmsiPro-Light" panose="020B0A06020201010104" pitchFamily="34" charset="77"/>
              <a:cs typeface="Calibri Light" panose="020F0302020204030204" pitchFamily="34" charset="0"/>
              <a:sym typeface="AmsiPro-Light" panose="020B0A06020201010104" pitchFamily="34" charset="77"/>
            </a:endParaRPr>
          </a:p>
          <a:p>
            <a:pPr>
              <a:lnSpc>
                <a:spcPct val="108000"/>
              </a:lnSpc>
            </a:pPr>
            <a:r>
              <a:rPr lang="pt-BR" altLang="pt-BR">
                <a:solidFill>
                  <a:srgbClr val="FFFFFF"/>
                </a:solidFill>
                <a:latin typeface="Calibri Light" panose="020F0302020204030204" pitchFamily="34" charset="0"/>
                <a:ea typeface="AmsiPro-Light" panose="020B0A06020201010104" pitchFamily="34" charset="77"/>
                <a:cs typeface="Calibri Light" panose="020F0302020204030204" pitchFamily="34" charset="0"/>
                <a:sym typeface="AmsiPro-Light" panose="020B0A06020201010104" pitchFamily="34" charset="77"/>
              </a:rPr>
              <a:t>Por meio de uma atmosfera inspiradora, </a:t>
            </a:r>
            <a:br>
              <a:rPr lang="pt-BR" altLang="pt-BR">
                <a:solidFill>
                  <a:srgbClr val="FFFFFF"/>
                </a:solidFill>
                <a:latin typeface="Calibri Light" panose="020F0302020204030204" pitchFamily="34" charset="0"/>
                <a:ea typeface="AmsiPro-Light" panose="020B0A06020201010104" pitchFamily="34" charset="77"/>
                <a:cs typeface="Calibri Light" panose="020F0302020204030204" pitchFamily="34" charset="0"/>
                <a:sym typeface="AmsiPro-Light" panose="020B0A06020201010104" pitchFamily="34" charset="77"/>
              </a:rPr>
            </a:br>
            <a:r>
              <a:rPr lang="pt-BR" altLang="pt-BR">
                <a:solidFill>
                  <a:srgbClr val="FFFFFF"/>
                </a:solidFill>
                <a:latin typeface="Calibri Light" panose="020F0302020204030204" pitchFamily="34" charset="0"/>
                <a:ea typeface="AmsiPro-Light" panose="020B0A06020201010104" pitchFamily="34" charset="77"/>
                <a:cs typeface="Calibri Light" panose="020F0302020204030204" pitchFamily="34" charset="0"/>
                <a:sym typeface="AmsiPro-Light" panose="020B0A06020201010104" pitchFamily="34" charset="77"/>
              </a:rPr>
              <a:t>em total sintonia com o mundo do trabalho, esse é o nosso jeito único e humano de </a:t>
            </a:r>
            <a:br>
              <a:rPr lang="pt-BR" altLang="pt-BR">
                <a:solidFill>
                  <a:srgbClr val="FFFFFF"/>
                </a:solidFill>
                <a:latin typeface="Calibri Light" panose="020F0302020204030204" pitchFamily="34" charset="0"/>
                <a:ea typeface="AmsiPro-Light" panose="020B0A06020201010104" pitchFamily="34" charset="77"/>
                <a:cs typeface="Calibri Light" panose="020F0302020204030204" pitchFamily="34" charset="0"/>
                <a:sym typeface="AmsiPro-Light" panose="020B0A06020201010104" pitchFamily="34" charset="77"/>
              </a:rPr>
            </a:br>
            <a:r>
              <a:rPr lang="pt-BR" altLang="pt-BR">
                <a:solidFill>
                  <a:srgbClr val="FFFFFF"/>
                </a:solidFill>
                <a:latin typeface="Calibri Light" panose="020F0302020204030204" pitchFamily="34" charset="0"/>
                <a:ea typeface="AmsiPro-Light" panose="020B0A06020201010104" pitchFamily="34" charset="77"/>
                <a:cs typeface="Calibri Light" panose="020F0302020204030204" pitchFamily="34" charset="0"/>
                <a:sym typeface="AmsiPro-Light" panose="020B0A06020201010104" pitchFamily="34" charset="77"/>
              </a:rPr>
              <a:t>fazer a educação acontecer.</a:t>
            </a:r>
            <a:br>
              <a:rPr lang="pt-BR" altLang="pt-BR">
                <a:solidFill>
                  <a:srgbClr val="FFFFFF"/>
                </a:solidFill>
                <a:latin typeface="Calibri Light" panose="020F0302020204030204" pitchFamily="34" charset="0"/>
                <a:ea typeface="AmsiPro-Light" panose="020B0A06020201010104" pitchFamily="34" charset="77"/>
                <a:cs typeface="Calibri Light" panose="020F0302020204030204" pitchFamily="34" charset="0"/>
                <a:sym typeface="AmsiPro-Light" panose="020B0A06020201010104" pitchFamily="34" charset="77"/>
              </a:rPr>
            </a:br>
            <a:endParaRPr lang="pt-BR" altLang="pt-BR">
              <a:solidFill>
                <a:srgbClr val="FFFFFF"/>
              </a:solidFill>
              <a:latin typeface="Calibri Light" panose="020F0302020204030204" pitchFamily="34" charset="0"/>
              <a:ea typeface="AmsiPro-Light" panose="020B0A06020201010104" pitchFamily="34" charset="77"/>
              <a:cs typeface="Calibri Light" panose="020F0302020204030204" pitchFamily="34" charset="0"/>
              <a:sym typeface="AmsiPro-Light" panose="020B0A06020201010104" pitchFamily="34" charset="77"/>
            </a:endParaRPr>
          </a:p>
          <a:p>
            <a:pPr>
              <a:spcBef>
                <a:spcPts val="200"/>
              </a:spcBef>
            </a:pPr>
            <a:r>
              <a:rPr lang="pt-BR" altLang="pt-BR" b="1">
                <a:solidFill>
                  <a:srgbClr val="22A29C"/>
                </a:solidFill>
                <a:ea typeface="AmsiPro-Light" panose="020B0A06020201010104" pitchFamily="34" charset="77"/>
                <a:cs typeface="Calibri Light" panose="020F0302020204030204" pitchFamily="34" charset="0"/>
                <a:sym typeface="AmsiPro-Bold" panose="020B0A06020201010104" pitchFamily="34" charset="77"/>
              </a:rPr>
              <a:t>ECOSSISTEMA ÂNIMA, </a:t>
            </a:r>
            <a:br>
              <a:rPr lang="pt-BR" altLang="pt-BR" b="1">
                <a:solidFill>
                  <a:srgbClr val="22A29C"/>
                </a:solidFill>
                <a:ea typeface="AmsiPro-Light" panose="020B0A06020201010104" pitchFamily="34" charset="77"/>
                <a:cs typeface="Calibri Light" panose="020F0302020204030204" pitchFamily="34" charset="0"/>
                <a:sym typeface="AmsiPro-Bold" panose="020B0A06020201010104" pitchFamily="34" charset="77"/>
              </a:rPr>
            </a:br>
            <a:r>
              <a:rPr lang="pt-BR" altLang="pt-BR">
                <a:solidFill>
                  <a:srgbClr val="22A29C"/>
                </a:solidFill>
                <a:ea typeface="AmsiPro-Light" panose="020B0A06020201010104" pitchFamily="34" charset="77"/>
                <a:cs typeface="Calibri Light" panose="020F0302020204030204" pitchFamily="34" charset="0"/>
                <a:sym typeface="AmsiPro-Bold" panose="020B0A06020201010104" pitchFamily="34" charset="77"/>
              </a:rPr>
              <a:t>EDUCAÇÃO QUE HABILITA </a:t>
            </a:r>
            <a:br>
              <a:rPr lang="pt-BR" altLang="pt-BR">
                <a:solidFill>
                  <a:srgbClr val="22A29C"/>
                </a:solidFill>
                <a:ea typeface="AmsiPro-Light" panose="020B0A06020201010104" pitchFamily="34" charset="77"/>
                <a:cs typeface="Calibri Light" panose="020F0302020204030204" pitchFamily="34" charset="0"/>
                <a:sym typeface="AmsiPro-Bold" panose="020B0A06020201010104" pitchFamily="34" charset="77"/>
              </a:rPr>
            </a:br>
            <a:r>
              <a:rPr lang="pt-BR" altLang="pt-BR">
                <a:solidFill>
                  <a:srgbClr val="22A29C"/>
                </a:solidFill>
                <a:ea typeface="AmsiPro-Light" panose="020B0A06020201010104" pitchFamily="34" charset="77"/>
                <a:cs typeface="Calibri Light" panose="020F0302020204030204" pitchFamily="34" charset="0"/>
                <a:sym typeface="AmsiPro-Bold" panose="020B0A06020201010104" pitchFamily="34" charset="77"/>
              </a:rPr>
              <a:t>PARA O FUTURO.</a:t>
            </a:r>
          </a:p>
          <a:p>
            <a:pPr lvl="0">
              <a:lnSpc>
                <a:spcPct val="80000"/>
              </a:lnSpc>
              <a:defRPr sz="7000">
                <a:solidFill>
                  <a:srgbClr val="E94A41"/>
                </a:solidFill>
                <a:latin typeface="AmsiPro-Ultra"/>
                <a:ea typeface="AmsiPro-Ultra"/>
                <a:cs typeface="AmsiPro-Ultra"/>
                <a:sym typeface="AmsiPro-Ultra"/>
              </a:defRPr>
            </a:pPr>
            <a:endParaRPr lang="pt-BR" sz="2000" b="1">
              <a:solidFill>
                <a:schemeClr val="bg1"/>
              </a:solidFill>
              <a:latin typeface="Calibri" panose="020F0502020204030204" pitchFamily="34" charset="0"/>
              <a:cs typeface="Calibri" panose="020F0502020204030204" pitchFamily="34" charset="0"/>
            </a:endParaRPr>
          </a:p>
        </p:txBody>
      </p:sp>
      <p:pic>
        <p:nvPicPr>
          <p:cNvPr id="6" name="Imagem 5">
            <a:extLst>
              <a:ext uri="{FF2B5EF4-FFF2-40B4-BE49-F238E27FC236}">
                <a16:creationId xmlns:a16="http://schemas.microsoft.com/office/drawing/2014/main" xmlns="" id="{CACD49BE-8466-E844-B146-1F9EA561265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2792" y="490311"/>
            <a:ext cx="2775024" cy="2270474"/>
          </a:xfrm>
          <a:prstGeom prst="rect">
            <a:avLst/>
          </a:prstGeom>
        </p:spPr>
      </p:pic>
    </p:spTree>
    <p:extLst>
      <p:ext uri="{BB962C8B-B14F-4D97-AF65-F5344CB8AC3E}">
        <p14:creationId xmlns:p14="http://schemas.microsoft.com/office/powerpoint/2010/main" val="380819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26" presetClass="emph" presetSubtype="0" fill="hold"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áfico 21">
            <a:extLst>
              <a:ext uri="{FF2B5EF4-FFF2-40B4-BE49-F238E27FC236}">
                <a16:creationId xmlns:a16="http://schemas.microsoft.com/office/drawing/2014/main" xmlns="" id="{02D6BAC2-5F9D-BD47-8946-17B502F8BC71}"/>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p:blipFill>
        <p:spPr>
          <a:xfrm>
            <a:off x="431988" y="415627"/>
            <a:ext cx="161569" cy="302941"/>
          </a:xfrm>
          <a:prstGeom prst="rect">
            <a:avLst/>
          </a:prstGeom>
        </p:spPr>
      </p:pic>
      <p:sp>
        <p:nvSpPr>
          <p:cNvPr id="23" name="TextBox 9">
            <a:extLst>
              <a:ext uri="{FF2B5EF4-FFF2-40B4-BE49-F238E27FC236}">
                <a16:creationId xmlns:a16="http://schemas.microsoft.com/office/drawing/2014/main" xmlns="" id="{11B1D5AF-8A28-DD4D-9F92-F5153787AA76}"/>
              </a:ext>
            </a:extLst>
          </p:cNvPr>
          <p:cNvSpPr txBox="1"/>
          <p:nvPr/>
        </p:nvSpPr>
        <p:spPr>
          <a:xfrm>
            <a:off x="690883" y="479795"/>
            <a:ext cx="2197221" cy="32162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70000"/>
              </a:lnSpc>
              <a:defRPr sz="7000">
                <a:solidFill>
                  <a:srgbClr val="E94A41"/>
                </a:solidFill>
                <a:latin typeface="AmsiPro-Ultra"/>
                <a:ea typeface="AmsiPro-Ultra"/>
                <a:cs typeface="AmsiPro-Ultra"/>
                <a:sym typeface="AmsiPro-Ultra"/>
              </a:defRPr>
            </a:pPr>
            <a:r>
              <a:rPr lang="pt-BR" sz="2000" b="1">
                <a:solidFill>
                  <a:schemeClr val="bg1"/>
                </a:solidFill>
                <a:latin typeface="Calibri" panose="020F0502020204030204" pitchFamily="34" charset="0"/>
                <a:cs typeface="Calibri" panose="020F0502020204030204" pitchFamily="34" charset="0"/>
              </a:rPr>
              <a:t>RECONHECIMENTO</a:t>
            </a:r>
          </a:p>
        </p:txBody>
      </p:sp>
      <p:grpSp>
        <p:nvGrpSpPr>
          <p:cNvPr id="25" name="Agrupar 24">
            <a:extLst>
              <a:ext uri="{FF2B5EF4-FFF2-40B4-BE49-F238E27FC236}">
                <a16:creationId xmlns:a16="http://schemas.microsoft.com/office/drawing/2014/main" xmlns="" id="{57F2B752-40B2-0C4F-B1B7-C79B78DB047F}"/>
              </a:ext>
            </a:extLst>
          </p:cNvPr>
          <p:cNvGrpSpPr/>
          <p:nvPr/>
        </p:nvGrpSpPr>
        <p:grpSpPr>
          <a:xfrm>
            <a:off x="7622859" y="2482307"/>
            <a:ext cx="2150899" cy="3007110"/>
            <a:chOff x="5053652" y="3175693"/>
            <a:chExt cx="2398991" cy="3353962"/>
          </a:xfrm>
        </p:grpSpPr>
        <p:sp>
          <p:nvSpPr>
            <p:cNvPr id="16" name="Retângulo Arredondado 15">
              <a:extLst>
                <a:ext uri="{FF2B5EF4-FFF2-40B4-BE49-F238E27FC236}">
                  <a16:creationId xmlns:a16="http://schemas.microsoft.com/office/drawing/2014/main" xmlns="" id="{D96D10BB-C9FD-7343-A85A-C463C7BB5260}"/>
                </a:ext>
              </a:extLst>
            </p:cNvPr>
            <p:cNvSpPr/>
            <p:nvPr/>
          </p:nvSpPr>
          <p:spPr>
            <a:xfrm>
              <a:off x="5053652" y="3175693"/>
              <a:ext cx="2398991" cy="3223338"/>
            </a:xfrm>
            <a:prstGeom prst="roundRect">
              <a:avLst>
                <a:gd name="adj" fmla="val 42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9">
              <a:extLst>
                <a:ext uri="{FF2B5EF4-FFF2-40B4-BE49-F238E27FC236}">
                  <a16:creationId xmlns:a16="http://schemas.microsoft.com/office/drawing/2014/main" xmlns="" id="{71FD1EA5-69E6-544D-83A8-B476ECA6F91F}"/>
                </a:ext>
              </a:extLst>
            </p:cNvPr>
            <p:cNvSpPr txBox="1"/>
            <p:nvPr/>
          </p:nvSpPr>
          <p:spPr>
            <a:xfrm>
              <a:off x="5149688" y="4224267"/>
              <a:ext cx="2206918" cy="2305388"/>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20" rIns="45719" bIns="45720" anchor="t">
              <a:spAutoFit/>
            </a:bodyPr>
            <a:lstStyle/>
            <a:p>
              <a:pPr algn="ctr">
                <a:lnSpc>
                  <a:spcPct val="80000"/>
                </a:lnSpc>
                <a:buClr>
                  <a:srgbClr val="22A29C"/>
                </a:buClr>
                <a:buSzPct val="65000"/>
                <a:defRPr sz="7000">
                  <a:solidFill>
                    <a:srgbClr val="E94A41"/>
                  </a:solidFill>
                  <a:latin typeface="AmsiPro-Ultra"/>
                  <a:ea typeface="AmsiPro-Ultra"/>
                  <a:cs typeface="AmsiPro-Ultra"/>
                  <a:sym typeface="AmsiPro-Ultra"/>
                </a:defRPr>
              </a:pPr>
              <a:r>
                <a:rPr lang="pt-BR" sz="1600" b="1">
                  <a:solidFill>
                    <a:srgbClr val="7F2075"/>
                  </a:solidFill>
                  <a:latin typeface="Calibri"/>
                  <a:cs typeface="Calibri"/>
                </a:rPr>
                <a:t>Melhor em ESG no segmento de Educação 2021: </a:t>
              </a:r>
              <a:r>
                <a:rPr lang="pt-BR" sz="1600">
                  <a:solidFill>
                    <a:srgbClr val="7F2075"/>
                  </a:solidFill>
                  <a:latin typeface="+mj-lt"/>
                  <a:cs typeface="Calibri"/>
                </a:rPr>
                <a:t>o P</a:t>
              </a:r>
              <a:r>
                <a:rPr lang="pt-BR" sz="1600">
                  <a:solidFill>
                    <a:srgbClr val="7F2075"/>
                  </a:solidFill>
                  <a:latin typeface="Calibri Light"/>
                  <a:ea typeface="AmsiPro-Ultra"/>
                  <a:cs typeface="Calibri Light"/>
                </a:rPr>
                <a:t>rêmio considerou as principais práticas sociais, ambientais e de governança do país em 17 diferentes setores da economia.</a:t>
              </a:r>
            </a:p>
            <a:p>
              <a:pPr algn="ctr">
                <a:lnSpc>
                  <a:spcPct val="80000"/>
                </a:lnSpc>
                <a:buClr>
                  <a:srgbClr val="22A29C"/>
                </a:buClr>
                <a:buSzPct val="65000"/>
                <a:defRPr sz="7000">
                  <a:solidFill>
                    <a:srgbClr val="E94A41"/>
                  </a:solidFill>
                  <a:latin typeface="AmsiPro-Ultra"/>
                  <a:ea typeface="AmsiPro-Ultra"/>
                  <a:cs typeface="AmsiPro-Ultra"/>
                  <a:sym typeface="AmsiPro-Ultra"/>
                </a:defRPr>
              </a:pPr>
              <a:endParaRPr lang="pt-BR" sz="1600" b="1">
                <a:solidFill>
                  <a:schemeClr val="bg1"/>
                </a:solidFill>
                <a:latin typeface="Calibri" panose="020F0502020204030204" pitchFamily="34" charset="0"/>
                <a:cs typeface="Calibri" panose="020F0502020204030204" pitchFamily="34" charset="0"/>
              </a:endParaRPr>
            </a:p>
          </p:txBody>
        </p:sp>
      </p:grpSp>
      <p:grpSp>
        <p:nvGrpSpPr>
          <p:cNvPr id="5" name="Agrupar 4">
            <a:extLst>
              <a:ext uri="{FF2B5EF4-FFF2-40B4-BE49-F238E27FC236}">
                <a16:creationId xmlns:a16="http://schemas.microsoft.com/office/drawing/2014/main" xmlns="" id="{CFC91832-7C1D-BE4B-8A39-70EF0636E36A}"/>
              </a:ext>
            </a:extLst>
          </p:cNvPr>
          <p:cNvGrpSpPr/>
          <p:nvPr/>
        </p:nvGrpSpPr>
        <p:grpSpPr>
          <a:xfrm>
            <a:off x="1999353" y="2512553"/>
            <a:ext cx="2150899" cy="2881845"/>
            <a:chOff x="4962212" y="4670310"/>
            <a:chExt cx="2398991" cy="3214247"/>
          </a:xfrm>
        </p:grpSpPr>
        <p:sp>
          <p:nvSpPr>
            <p:cNvPr id="17" name="Retângulo Arredondado 16">
              <a:extLst>
                <a:ext uri="{FF2B5EF4-FFF2-40B4-BE49-F238E27FC236}">
                  <a16:creationId xmlns:a16="http://schemas.microsoft.com/office/drawing/2014/main" xmlns="" id="{A12B809F-3EDC-8D45-9498-B54E5CCC7331}"/>
                </a:ext>
              </a:extLst>
            </p:cNvPr>
            <p:cNvSpPr/>
            <p:nvPr/>
          </p:nvSpPr>
          <p:spPr>
            <a:xfrm>
              <a:off x="4962212" y="4670310"/>
              <a:ext cx="2398991" cy="3214247"/>
            </a:xfrm>
            <a:prstGeom prst="roundRect">
              <a:avLst>
                <a:gd name="adj" fmla="val 42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TextBox 9">
              <a:extLst>
                <a:ext uri="{FF2B5EF4-FFF2-40B4-BE49-F238E27FC236}">
                  <a16:creationId xmlns:a16="http://schemas.microsoft.com/office/drawing/2014/main" xmlns="" id="{23926A28-6290-924A-A3D3-4DDE4EAB53C9}"/>
                </a:ext>
              </a:extLst>
            </p:cNvPr>
            <p:cNvSpPr txBox="1"/>
            <p:nvPr/>
          </p:nvSpPr>
          <p:spPr>
            <a:xfrm>
              <a:off x="5123580" y="5973527"/>
              <a:ext cx="2185158" cy="108209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lvl="0" algn="ctr">
                <a:lnSpc>
                  <a:spcPct val="80000"/>
                </a:lnSpc>
                <a:buClr>
                  <a:srgbClr val="22A29C"/>
                </a:buClr>
                <a:buSzPct val="65000"/>
                <a:defRPr sz="7000">
                  <a:solidFill>
                    <a:srgbClr val="E94A41"/>
                  </a:solidFill>
                  <a:latin typeface="AmsiPro-Ultra"/>
                  <a:ea typeface="AmsiPro-Ultra"/>
                  <a:cs typeface="AmsiPro-Ultra"/>
                  <a:sym typeface="AmsiPro-Ultra"/>
                </a:defRPr>
              </a:pPr>
              <a:r>
                <a:rPr lang="pt-BR" sz="1600" b="1">
                  <a:solidFill>
                    <a:srgbClr val="7F2075"/>
                  </a:solidFill>
                  <a:latin typeface="Calibri" panose="020F0502020204030204" pitchFamily="34" charset="0"/>
                  <a:cs typeface="Calibri" panose="020F0502020204030204" pitchFamily="34" charset="0"/>
                </a:rPr>
                <a:t>Anuário Valor Inovação: </a:t>
              </a:r>
            </a:p>
            <a:p>
              <a:pPr lvl="0" algn="ctr">
                <a:lnSpc>
                  <a:spcPct val="80000"/>
                </a:lnSpc>
                <a:buClr>
                  <a:srgbClr val="22A29C"/>
                </a:buClr>
                <a:buSzPct val="65000"/>
                <a:defRPr sz="7000">
                  <a:solidFill>
                    <a:srgbClr val="E94A41"/>
                  </a:solidFill>
                  <a:latin typeface="AmsiPro-Ultra"/>
                  <a:ea typeface="AmsiPro-Ultra"/>
                  <a:cs typeface="AmsiPro-Ultra"/>
                  <a:sym typeface="AmsiPro-Ultra"/>
                </a:defRPr>
              </a:pPr>
              <a:r>
                <a:rPr lang="pt-BR" sz="1600">
                  <a:solidFill>
                    <a:srgbClr val="7F2075"/>
                  </a:solidFill>
                  <a:latin typeface="Calibri Light" panose="020F0302020204030204" pitchFamily="34" charset="0"/>
                  <a:cs typeface="Calibri Light" panose="020F0302020204030204" pitchFamily="34" charset="0"/>
                </a:rPr>
                <a:t>Desde 2017 entre as empresas mais inovadoras do Brasil (Categoria Serviços)</a:t>
              </a:r>
              <a:endParaRPr lang="pt-BR" sz="1600" b="1">
                <a:solidFill>
                  <a:srgbClr val="7F2075"/>
                </a:solidFill>
                <a:latin typeface="Calibri" panose="020F0502020204030204" pitchFamily="34" charset="0"/>
                <a:cs typeface="Calibri" panose="020F0502020204030204" pitchFamily="34" charset="0"/>
              </a:endParaRPr>
            </a:p>
          </p:txBody>
        </p:sp>
        <p:pic>
          <p:nvPicPr>
            <p:cNvPr id="4" name="Imagem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454555" y="4817483"/>
              <a:ext cx="1553810" cy="916351"/>
            </a:xfrm>
            <a:prstGeom prst="rect">
              <a:avLst/>
            </a:prstGeom>
          </p:spPr>
        </p:pic>
      </p:grpSp>
      <p:pic>
        <p:nvPicPr>
          <p:cNvPr id="29" name="Gráfico 28">
            <a:extLst>
              <a:ext uri="{FF2B5EF4-FFF2-40B4-BE49-F238E27FC236}">
                <a16:creationId xmlns:a16="http://schemas.microsoft.com/office/drawing/2014/main" xmlns="" id="{41F6547D-86F0-4A4E-9FA6-8D194E4C177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2939741" y="1859152"/>
            <a:ext cx="270123" cy="480484"/>
          </a:xfrm>
          <a:prstGeom prst="rect">
            <a:avLst/>
          </a:prstGeom>
        </p:spPr>
      </p:pic>
      <p:pic>
        <p:nvPicPr>
          <p:cNvPr id="30" name="Gráfico 29">
            <a:extLst>
              <a:ext uri="{FF2B5EF4-FFF2-40B4-BE49-F238E27FC236}">
                <a16:creationId xmlns:a16="http://schemas.microsoft.com/office/drawing/2014/main" xmlns="" id="{6F6717D7-D182-D441-ADDA-F11DF69E711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5654096" y="1766842"/>
            <a:ext cx="270123" cy="480484"/>
          </a:xfrm>
          <a:prstGeom prst="rect">
            <a:avLst/>
          </a:prstGeom>
        </p:spPr>
      </p:pic>
      <p:grpSp>
        <p:nvGrpSpPr>
          <p:cNvPr id="20" name="Agrupar 19">
            <a:extLst>
              <a:ext uri="{FF2B5EF4-FFF2-40B4-BE49-F238E27FC236}">
                <a16:creationId xmlns:a16="http://schemas.microsoft.com/office/drawing/2014/main" xmlns="" id="{603E49DB-390A-CE49-AC12-7A8A03908C6C}"/>
              </a:ext>
            </a:extLst>
          </p:cNvPr>
          <p:cNvGrpSpPr/>
          <p:nvPr/>
        </p:nvGrpSpPr>
        <p:grpSpPr>
          <a:xfrm>
            <a:off x="4825135" y="2508477"/>
            <a:ext cx="2150899" cy="2889996"/>
            <a:chOff x="5053652" y="3175693"/>
            <a:chExt cx="2398991" cy="3223338"/>
          </a:xfrm>
        </p:grpSpPr>
        <p:sp>
          <p:nvSpPr>
            <p:cNvPr id="21" name="Retângulo Arredondado 20">
              <a:extLst>
                <a:ext uri="{FF2B5EF4-FFF2-40B4-BE49-F238E27FC236}">
                  <a16:creationId xmlns:a16="http://schemas.microsoft.com/office/drawing/2014/main" xmlns="" id="{1DB071C4-EE32-7940-8078-2B3C6A5DEE57}"/>
                </a:ext>
              </a:extLst>
            </p:cNvPr>
            <p:cNvSpPr/>
            <p:nvPr/>
          </p:nvSpPr>
          <p:spPr>
            <a:xfrm>
              <a:off x="5053652" y="3175693"/>
              <a:ext cx="2398991" cy="3223338"/>
            </a:xfrm>
            <a:prstGeom prst="roundRect">
              <a:avLst>
                <a:gd name="adj" fmla="val 42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6" name="Imagem 25">
              <a:extLst>
                <a:ext uri="{FF2B5EF4-FFF2-40B4-BE49-F238E27FC236}">
                  <a16:creationId xmlns:a16="http://schemas.microsoft.com/office/drawing/2014/main" xmlns="" id="{B2C76396-881A-2140-B080-E888101B879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540767" y="3440805"/>
              <a:ext cx="1424760" cy="486051"/>
            </a:xfrm>
            <a:prstGeom prst="rect">
              <a:avLst/>
            </a:prstGeom>
          </p:spPr>
        </p:pic>
        <p:sp>
          <p:nvSpPr>
            <p:cNvPr id="27" name="TextBox 9">
              <a:extLst>
                <a:ext uri="{FF2B5EF4-FFF2-40B4-BE49-F238E27FC236}">
                  <a16:creationId xmlns:a16="http://schemas.microsoft.com/office/drawing/2014/main" xmlns="" id="{ABAFEDCF-4CA6-0846-8AFD-528DF122DD7B}"/>
                </a:ext>
              </a:extLst>
            </p:cNvPr>
            <p:cNvSpPr txBox="1"/>
            <p:nvPr/>
          </p:nvSpPr>
          <p:spPr>
            <a:xfrm>
              <a:off x="5245723" y="4304154"/>
              <a:ext cx="2014847" cy="147604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lvl="0" algn="ctr">
                <a:lnSpc>
                  <a:spcPct val="80000"/>
                </a:lnSpc>
                <a:buClr>
                  <a:srgbClr val="22A29C"/>
                </a:buClr>
                <a:buSzPct val="65000"/>
                <a:defRPr sz="7000">
                  <a:solidFill>
                    <a:srgbClr val="E94A41"/>
                  </a:solidFill>
                  <a:latin typeface="AmsiPro-Ultra"/>
                  <a:ea typeface="AmsiPro-Ultra"/>
                  <a:cs typeface="AmsiPro-Ultra"/>
                  <a:sym typeface="AmsiPro-Ultra"/>
                </a:defRPr>
              </a:pPr>
              <a:r>
                <a:rPr lang="pt-BR" sz="1600" b="1">
                  <a:solidFill>
                    <a:srgbClr val="7F2075"/>
                  </a:solidFill>
                  <a:latin typeface="Calibri" panose="020F0502020204030204" pitchFamily="34" charset="0"/>
                  <a:cs typeface="Calibri" panose="020F0502020204030204" pitchFamily="34" charset="0"/>
                </a:rPr>
                <a:t>Mulheres na Liderança (WILL): </a:t>
              </a:r>
              <a:r>
                <a:rPr lang="pt-BR" sz="1600">
                  <a:solidFill>
                    <a:srgbClr val="7F2075"/>
                  </a:solidFill>
                  <a:latin typeface="Calibri" panose="020F0502020204030204" pitchFamily="34" charset="0"/>
                  <a:cs typeface="Calibri" panose="020F0502020204030204" pitchFamily="34" charset="0"/>
                </a:rPr>
                <a:t>P</a:t>
              </a:r>
              <a:r>
                <a:rPr lang="pt-BR" sz="1600">
                  <a:solidFill>
                    <a:srgbClr val="7F2075"/>
                  </a:solidFill>
                  <a:latin typeface="Calibri Light" panose="020F0302020204030204" pitchFamily="34" charset="0"/>
                  <a:ea typeface="AmsiPro-Ultra"/>
                  <a:cs typeface="Calibri Light" panose="020F0302020204030204" pitchFamily="34" charset="0"/>
                </a:rPr>
                <a:t>rêmio nacional ligado às melhores práticas </a:t>
              </a:r>
              <a:r>
                <a:rPr lang="pt-BR" sz="1600">
                  <a:solidFill>
                    <a:srgbClr val="7F2075"/>
                  </a:solidFill>
                  <a:latin typeface="Calibri Light" panose="020F0302020204030204" pitchFamily="34" charset="0"/>
                  <a:cs typeface="Calibri Light" panose="020F0302020204030204" pitchFamily="34" charset="0"/>
                </a:rPr>
                <a:t>na promoção da equidade de gênero no País.</a:t>
              </a:r>
            </a:p>
            <a:p>
              <a:pPr lvl="0">
                <a:lnSpc>
                  <a:spcPct val="80000"/>
                </a:lnSpc>
                <a:defRPr sz="7000">
                  <a:solidFill>
                    <a:srgbClr val="E94A41"/>
                  </a:solidFill>
                  <a:latin typeface="AmsiPro-Ultra"/>
                  <a:ea typeface="AmsiPro-Ultra"/>
                  <a:cs typeface="AmsiPro-Ultra"/>
                  <a:sym typeface="AmsiPro-Ultra"/>
                </a:defRPr>
              </a:pPr>
              <a:endParaRPr lang="pt-BR" sz="1600" b="1">
                <a:solidFill>
                  <a:schemeClr val="bg1"/>
                </a:solidFill>
                <a:latin typeface="Calibri" panose="020F0502020204030204" pitchFamily="34" charset="0"/>
                <a:cs typeface="Calibri" panose="020F0502020204030204" pitchFamily="34" charset="0"/>
              </a:endParaRPr>
            </a:p>
          </p:txBody>
        </p:sp>
      </p:grpSp>
      <p:pic>
        <p:nvPicPr>
          <p:cNvPr id="28" name="Gráfico 27">
            <a:extLst>
              <a:ext uri="{FF2B5EF4-FFF2-40B4-BE49-F238E27FC236}">
                <a16:creationId xmlns:a16="http://schemas.microsoft.com/office/drawing/2014/main" xmlns="" id="{11BABDF8-C4D8-2940-B38B-F581337ABC3E}"/>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8510623" y="1766842"/>
            <a:ext cx="270123" cy="480484"/>
          </a:xfrm>
          <a:prstGeom prst="rect">
            <a:avLst/>
          </a:prstGeom>
        </p:spPr>
      </p:pic>
      <p:pic>
        <p:nvPicPr>
          <p:cNvPr id="6" name="Imagem 7" descr="Uma imagem contendo Texto&#10;&#10;Descrição gerada automaticamente">
            <a:extLst>
              <a:ext uri="{FF2B5EF4-FFF2-40B4-BE49-F238E27FC236}">
                <a16:creationId xmlns:a16="http://schemas.microsoft.com/office/drawing/2014/main" xmlns="" id="{152E3F80-AC3F-4FDB-BC33-8F021CE2914F}"/>
              </a:ext>
            </a:extLst>
          </p:cNvPr>
          <p:cNvPicPr>
            <a:picLocks noChangeAspect="1"/>
          </p:cNvPicPr>
          <p:nvPr/>
        </p:nvPicPr>
        <p:blipFill>
          <a:blip r:embed="rId8"/>
          <a:stretch>
            <a:fillRect/>
          </a:stretch>
        </p:blipFill>
        <p:spPr>
          <a:xfrm>
            <a:off x="8070973" y="2601424"/>
            <a:ext cx="1257300" cy="828675"/>
          </a:xfrm>
          <a:prstGeom prst="rect">
            <a:avLst/>
          </a:prstGeom>
        </p:spPr>
      </p:pic>
    </p:spTree>
    <p:extLst>
      <p:ext uri="{BB962C8B-B14F-4D97-AF65-F5344CB8AC3E}">
        <p14:creationId xmlns:p14="http://schemas.microsoft.com/office/powerpoint/2010/main" val="298861660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507189212B84D4A87E4B57D7BFC85DA" ma:contentTypeVersion="0" ma:contentTypeDescription="Crie um novo documento." ma:contentTypeScope="" ma:versionID="9d2802b45eca0bb9e8409ebf72966ed1">
  <xsd:schema xmlns:xsd="http://www.w3.org/2001/XMLSchema" xmlns:xs="http://www.w3.org/2001/XMLSchema" xmlns:p="http://schemas.microsoft.com/office/2006/metadata/properties" targetNamespace="http://schemas.microsoft.com/office/2006/metadata/properties" ma:root="true" ma:fieldsID="9bc818cf1145989097f6375b3efe2c9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6C111A-DF40-47FE-951A-6114667B7010}">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25E2F33-5E43-4397-A588-BA5CB4217C26}">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DD862F2-FB83-4C45-A727-8621FABA69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61</TotalTime>
  <Words>3601</Words>
  <Application>Microsoft Office PowerPoint</Application>
  <PresentationFormat>Widescreen</PresentationFormat>
  <Paragraphs>585</Paragraphs>
  <Slides>74</Slides>
  <Notes>28</Notes>
  <HiddenSlides>0</HiddenSlides>
  <MMClips>0</MMClips>
  <ScaleCrop>false</ScaleCrop>
  <HeadingPairs>
    <vt:vector size="8" baseType="variant">
      <vt:variant>
        <vt:lpstr>Fontes usadas</vt:lpstr>
      </vt:variant>
      <vt:variant>
        <vt:i4>13</vt:i4>
      </vt:variant>
      <vt:variant>
        <vt:lpstr>Tema</vt:lpstr>
      </vt:variant>
      <vt:variant>
        <vt:i4>1</vt:i4>
      </vt:variant>
      <vt:variant>
        <vt:lpstr>Servidores OLE inseridos</vt:lpstr>
      </vt:variant>
      <vt:variant>
        <vt:i4>2</vt:i4>
      </vt:variant>
      <vt:variant>
        <vt:lpstr>Títulos de slides</vt:lpstr>
      </vt:variant>
      <vt:variant>
        <vt:i4>74</vt:i4>
      </vt:variant>
    </vt:vector>
  </HeadingPairs>
  <TitlesOfParts>
    <vt:vector size="90" baseType="lpstr">
      <vt:lpstr>Arial Unicode MS</vt:lpstr>
      <vt:lpstr>AmsiPro-Bold</vt:lpstr>
      <vt:lpstr>AmsiPro-Light</vt:lpstr>
      <vt:lpstr>AmsiPro-Ultra</vt:lpstr>
      <vt:lpstr>Arial</vt:lpstr>
      <vt:lpstr>Calibri</vt:lpstr>
      <vt:lpstr>Calibri Light</vt:lpstr>
      <vt:lpstr>Courier New</vt:lpstr>
      <vt:lpstr>Tahoma</vt:lpstr>
      <vt:lpstr>Times New Roman</vt:lpstr>
      <vt:lpstr>TT31o00</vt:lpstr>
      <vt:lpstr>Verdana</vt:lpstr>
      <vt:lpstr>Wingdings</vt:lpstr>
      <vt:lpstr>Tema do Office</vt:lpstr>
      <vt:lpstr>Worksheet</vt:lpstr>
      <vt:lpstr>Clip</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Introdução a Requisitos</vt:lpstr>
      <vt:lpstr>Motivação</vt:lpstr>
      <vt:lpstr>Ciclo-de-vida dos REQUISITOS</vt:lpstr>
      <vt:lpstr>Apresentação do PowerPoint</vt:lpstr>
      <vt:lpstr>Engenharia de Requisitos</vt:lpstr>
      <vt:lpstr>Apresentação do PowerPoint</vt:lpstr>
      <vt:lpstr>Apresentação do PowerPoint</vt:lpstr>
      <vt:lpstr>Apresentação do PowerPoint</vt:lpstr>
      <vt:lpstr>Requisitos de Software</vt:lpstr>
      <vt:lpstr>Apresentação do PowerPoint</vt:lpstr>
      <vt:lpstr>Apresentação do PowerPoint</vt:lpstr>
      <vt:lpstr>Requisitos</vt:lpstr>
      <vt:lpstr>Apresentação do PowerPoint</vt:lpstr>
      <vt:lpstr>Apresentação do PowerPoint</vt:lpstr>
      <vt:lpstr>Principais Atividades da Engª de Requisitos</vt:lpstr>
      <vt:lpstr>Apresentação do PowerPoint</vt:lpstr>
      <vt:lpstr>Apresentação do PowerPoint</vt:lpstr>
      <vt:lpstr>Necessidades da Elicitação</vt:lpstr>
      <vt:lpstr>Identificação das Fontes de Informação</vt:lpstr>
      <vt:lpstr>Identificação das Fontes de Informação</vt:lpstr>
      <vt:lpstr>Identificação das Fontes de Informação</vt:lpstr>
      <vt:lpstr> Apresentação </vt:lpstr>
      <vt:lpstr> Entendimento</vt:lpstr>
      <vt:lpstr> Linguagem </vt:lpstr>
      <vt:lpstr> Retroalimentação -feedback </vt:lpstr>
      <vt:lpstr>Levantamento de Requisitos</vt:lpstr>
      <vt:lpstr>Levantamento de Requisitos (Entrevista)</vt:lpstr>
      <vt:lpstr>Levantamento de Requisitos (Entrevista)</vt:lpstr>
      <vt:lpstr>Levantamento de Requisitos (Entrevista)</vt:lpstr>
      <vt:lpstr>Levantamento de Requisitos (Entrevista)</vt:lpstr>
      <vt:lpstr>Levantamento de Requisitos (Entrevista)</vt:lpstr>
      <vt:lpstr>Levantamento de Requisitos (Entrevista)</vt:lpstr>
      <vt:lpstr>Análise Documental</vt:lpstr>
      <vt:lpstr>Levantamento de Requisitos (Brainstorm)</vt:lpstr>
      <vt:lpstr>Levantamento de Requisitos (Brainstorm)</vt:lpstr>
      <vt:lpstr>Brainwriting</vt:lpstr>
      <vt:lpstr>Brainwriting</vt:lpstr>
      <vt:lpstr>Levantamento de Requisitos (Storyboarding)</vt:lpstr>
      <vt:lpstr>Levantamento de Requisitos (Casos de Uso)</vt:lpstr>
      <vt:lpstr>Levantamento de Requisitos (Role Playing)</vt:lpstr>
      <vt:lpstr>Levantamento de Requisitos (Prototipagem)</vt:lpstr>
      <vt:lpstr>Levantamento de Requisitos (Prototipagem)</vt:lpstr>
      <vt:lpstr>JAD - Joint Application Development</vt:lpstr>
      <vt:lpstr>Estudo etnográfico (Observação do ambiente)</vt:lpstr>
      <vt:lpstr>Engenharia de requisitos de software</vt:lpstr>
      <vt:lpstr>Importância da Engenharia de Requisitos</vt:lpstr>
      <vt:lpstr>Usuário vs. Sistema</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ROBERTA MAGALHAES SILVA</dc:creator>
  <cp:lastModifiedBy>Conta da Microsoft</cp:lastModifiedBy>
  <cp:revision>16</cp:revision>
  <dcterms:created xsi:type="dcterms:W3CDTF">2020-07-28T21:18:13Z</dcterms:created>
  <dcterms:modified xsi:type="dcterms:W3CDTF">2022-02-19T20:57:51Z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0x010100F507189212B84D4A87E4B57D7BFC85DA</vt:lpwstr>
  </property>
</Properties>
</file>